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9"/>
  </p:notesMasterIdLst>
  <p:sldIdLst>
    <p:sldId id="277" r:id="rId2"/>
    <p:sldId id="278" r:id="rId3"/>
    <p:sldId id="289" r:id="rId4"/>
    <p:sldId id="307" r:id="rId5"/>
    <p:sldId id="308" r:id="rId6"/>
    <p:sldId id="286" r:id="rId7"/>
    <p:sldId id="287" r:id="rId8"/>
    <p:sldId id="305" r:id="rId9"/>
    <p:sldId id="293" r:id="rId10"/>
    <p:sldId id="306" r:id="rId11"/>
    <p:sldId id="294" r:id="rId12"/>
    <p:sldId id="288" r:id="rId13"/>
    <p:sldId id="317" r:id="rId14"/>
    <p:sldId id="322" r:id="rId15"/>
    <p:sldId id="316" r:id="rId16"/>
    <p:sldId id="309" r:id="rId17"/>
    <p:sldId id="318" r:id="rId18"/>
    <p:sldId id="319" r:id="rId19"/>
    <p:sldId id="314" r:id="rId20"/>
    <p:sldId id="320" r:id="rId21"/>
    <p:sldId id="321" r:id="rId22"/>
    <p:sldId id="311" r:id="rId23"/>
    <p:sldId id="312" r:id="rId24"/>
    <p:sldId id="313" r:id="rId25"/>
    <p:sldId id="323" r:id="rId26"/>
    <p:sldId id="300" r:id="rId27"/>
    <p:sldId id="299"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Maxwell" initials="SM" lastIdx="16" clrIdx="0">
    <p:extLst>
      <p:ext uri="{19B8F6BF-5375-455C-9EA6-DF929625EA0E}">
        <p15:presenceInfo xmlns:p15="http://schemas.microsoft.com/office/powerpoint/2012/main" userId="S-1-5-21-1713796142-1228619943-1851928258-176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4C00"/>
    <a:srgbClr val="00747A"/>
    <a:srgbClr val="0000FF"/>
    <a:srgbClr val="A68462"/>
    <a:srgbClr val="E7D2AD"/>
    <a:srgbClr val="D39D60"/>
    <a:srgbClr val="E8E2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06" autoAdjust="0"/>
    <p:restoredTop sz="74347" autoAdjust="0"/>
  </p:normalViewPr>
  <p:slideViewPr>
    <p:cSldViewPr>
      <p:cViewPr varScale="1">
        <p:scale>
          <a:sx n="81" d="100"/>
          <a:sy n="81" d="100"/>
        </p:scale>
        <p:origin x="286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70" d="100"/>
          <a:sy n="70" d="100"/>
        </p:scale>
        <p:origin x="-2246" y="475"/>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5983A96-50DB-453F-9711-41D88F362927}" type="datetimeFigureOut">
              <a:rPr lang="en-US" smtClean="0"/>
              <a:pPr/>
              <a:t>8/12/2016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80DE374-9170-4238-9387-1C4AD59CEF1A}" type="slidenum">
              <a:rPr lang="en-US" smtClean="0"/>
              <a:pPr/>
              <a:t>‹#›</a:t>
            </a:fld>
            <a:endParaRPr lang="en-US"/>
          </a:p>
        </p:txBody>
      </p:sp>
    </p:spTree>
    <p:extLst>
      <p:ext uri="{BB962C8B-B14F-4D97-AF65-F5344CB8AC3E}">
        <p14:creationId xmlns:p14="http://schemas.microsoft.com/office/powerpoint/2010/main" val="323162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0DE374-9170-4238-9387-1C4AD59CEF1A}" type="slidenum">
              <a:rPr lang="en-US" smtClean="0"/>
              <a:pPr/>
              <a:t>1</a:t>
            </a:fld>
            <a:endParaRPr lang="en-US"/>
          </a:p>
        </p:txBody>
      </p:sp>
    </p:spTree>
    <p:extLst>
      <p:ext uri="{BB962C8B-B14F-4D97-AF65-F5344CB8AC3E}">
        <p14:creationId xmlns:p14="http://schemas.microsoft.com/office/powerpoint/2010/main" val="1924265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is an opportunity for learning, sharing and networking with your fellow community leaders and PMI staff. You’ll benefit from informative workshops on building and maintaining successful communities, improving volunteer engagement, succession, transition and on-boarding strategies; and much more. We look forward to having your chapter represented at the North America Leadership Institute Meeting (LIM)!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26</a:t>
            </a:fld>
            <a:endParaRPr lang="en-US"/>
          </a:p>
        </p:txBody>
      </p:sp>
    </p:spTree>
    <p:extLst>
      <p:ext uri="{BB962C8B-B14F-4D97-AF65-F5344CB8AC3E}">
        <p14:creationId xmlns:p14="http://schemas.microsoft.com/office/powerpoint/2010/main" val="1678164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0DE374-9170-4238-9387-1C4AD59CEF1A}" type="slidenum">
              <a:rPr lang="en-US" smtClean="0"/>
              <a:pPr/>
              <a:t>27</a:t>
            </a:fld>
            <a:endParaRPr lang="en-US"/>
          </a:p>
        </p:txBody>
      </p:sp>
    </p:spTree>
    <p:extLst>
      <p:ext uri="{BB962C8B-B14F-4D97-AF65-F5344CB8AC3E}">
        <p14:creationId xmlns:p14="http://schemas.microsoft.com/office/powerpoint/2010/main" val="2247306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22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F98BF69-0F68-4337-95E9-ABC5E06E4F3A}" type="slidenum">
              <a:rPr lang="en-US">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775705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9"/>
          <p:cNvSpPr>
            <a:spLocks noGrp="1" noChangeArrowheads="1"/>
          </p:cNvSpPr>
          <p:nvPr>
            <p:ph type="sldNum" sz="quarter"/>
          </p:nvPr>
        </p:nvSpPr>
        <p:spPr>
          <a:extLst>
            <a:ext uri="{FAA26D3D-D897-4be2-8F04-BA451C77F1D7}">
              <ma14:placeholderFlag xmlns:ma14="http://schemas.microsoft.com/office/mac/drawingml/2011/main" xmlns="" val="1"/>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9pPr>
          </a:lstStyle>
          <a:p>
            <a:pPr eaLnBrk="1"/>
            <a:fld id="{01BDD406-C6C5-4FBA-A065-F12ED674FF61}" type="slidenum">
              <a:rPr lang="en-US" sz="1400">
                <a:solidFill>
                  <a:srgbClr val="000000"/>
                </a:solidFill>
                <a:latin typeface="Times New Roman" pitchFamily="18" charset="0"/>
              </a:rPr>
              <a:pPr eaLnBrk="1"/>
              <a:t>3</a:t>
            </a:fld>
            <a:endParaRPr lang="en-US" sz="1400">
              <a:solidFill>
                <a:srgbClr val="000000"/>
              </a:solidFill>
              <a:latin typeface="Times New Roman" pitchFamily="18" charset="0"/>
            </a:endParaRPr>
          </a:p>
        </p:txBody>
      </p:sp>
      <p:sp>
        <p:nvSpPr>
          <p:cNvPr id="43009" name="Text Box 1"/>
          <p:cNvSpPr txBox="1">
            <a:spLocks noChangeArrowheads="1"/>
          </p:cNvSpPr>
          <p:nvPr/>
        </p:nvSpPr>
        <p:spPr bwMode="auto">
          <a:xfrm>
            <a:off x="4391008" y="9542129"/>
            <a:ext cx="3362584" cy="4977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b"/>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9pPr>
          </a:lstStyle>
          <a:p>
            <a:pPr algn="r" eaLnBrk="1">
              <a:buClrTx/>
              <a:buFontTx/>
              <a:buNone/>
            </a:pPr>
            <a:fld id="{F066600D-9478-4F6D-A309-CEA539929971}" type="slidenum">
              <a:rPr lang="en-US" sz="1400">
                <a:solidFill>
                  <a:srgbClr val="000000"/>
                </a:solidFill>
                <a:latin typeface="Times New Roman" pitchFamily="18" charset="0"/>
              </a:rPr>
              <a:pPr algn="r" eaLnBrk="1">
                <a:buClrTx/>
                <a:buFontTx/>
                <a:buNone/>
              </a:pPr>
              <a:t>3</a:t>
            </a:fld>
            <a:endParaRPr lang="en-US" sz="1400">
              <a:solidFill>
                <a:srgbClr val="000000"/>
              </a:solidFill>
              <a:latin typeface="Times New Roman" pitchFamily="18" charset="0"/>
            </a:endParaRPr>
          </a:p>
        </p:txBody>
      </p:sp>
      <p:sp>
        <p:nvSpPr>
          <p:cNvPr id="43010" name="Text Box 2"/>
          <p:cNvSpPr txBox="1">
            <a:spLocks noChangeArrowheads="1"/>
          </p:cNvSpPr>
          <p:nvPr/>
        </p:nvSpPr>
        <p:spPr bwMode="auto">
          <a:xfrm>
            <a:off x="0" y="0"/>
            <a:ext cx="1585" cy="15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itchFamily="34" charset="0"/>
                <a:ea typeface="SimSun" pitchFamily="2" charset="-122"/>
              </a:defRPr>
            </a:lvl9pPr>
          </a:lstStyle>
          <a:p>
            <a:pPr eaLnBrk="1" hangingPunct="1">
              <a:lnSpc>
                <a:spcPct val="100000"/>
              </a:lnSpc>
              <a:buClrTx/>
              <a:buFontTx/>
              <a:buNone/>
            </a:pPr>
            <a:fld id="{D7C7AD62-3BDF-4CE2-A1C3-A711EA7C4576}" type="slidenum">
              <a:rPr lang="en-US" sz="1800">
                <a:solidFill>
                  <a:srgbClr val="000000"/>
                </a:solidFill>
                <a:latin typeface="Calibri" pitchFamily="34" charset="0"/>
              </a:rPr>
              <a:pPr eaLnBrk="1" hangingPunct="1">
                <a:lnSpc>
                  <a:spcPct val="100000"/>
                </a:lnSpc>
                <a:buClrTx/>
                <a:buFontTx/>
                <a:buNone/>
              </a:pPr>
              <a:t>3</a:t>
            </a:fld>
            <a:endParaRPr lang="en-US" sz="1800">
              <a:solidFill>
                <a:srgbClr val="000000"/>
              </a:solidFill>
              <a:latin typeface="Calibri" pitchFamily="34" charset="0"/>
            </a:endParaRPr>
          </a:p>
        </p:txBody>
      </p:sp>
      <p:sp>
        <p:nvSpPr>
          <p:cNvPr id="43011" name="Text Box 3"/>
          <p:cNvSpPr>
            <a:spLocks noGrp="1" noRot="1" noChangeAspect="1" noChangeArrowheads="1"/>
          </p:cNvSpPr>
          <p:nvPr>
            <p:ph type="sldImg"/>
          </p:nvPr>
        </p:nvSpPr>
        <p:spPr>
          <a:xfrm>
            <a:off x="1177925" y="695325"/>
            <a:ext cx="4654550" cy="3490913"/>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43012" name="Text Box 4"/>
          <p:cNvSpPr>
            <a:spLocks noGrp="1" noChangeArrowheads="1"/>
          </p:cNvSpPr>
          <p:nvPr>
            <p:ph type="body" idx="1"/>
          </p:nvPr>
        </p:nvSpPr>
        <p:spPr>
          <a:xfrm>
            <a:off x="381000" y="4191000"/>
            <a:ext cx="6400800" cy="4183698"/>
          </a:xfrm>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norm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ＭＳ Ｐゴシック"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ＭＳ Ｐゴシック"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ＭＳ Ｐゴシック"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ＭＳ Ｐゴシック"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ＭＳ Ｐゴシック" charset="0"/>
              </a:defRPr>
            </a:lvl9pPr>
          </a:lstStyle>
          <a:p>
            <a:pPr eaLnBrk="1">
              <a:spcBef>
                <a:spcPct val="0"/>
              </a:spcBef>
              <a:buClrTx/>
              <a:buFontTx/>
              <a:buNone/>
              <a:defRPr/>
            </a:pPr>
            <a:r>
              <a:rPr lang="en-US" sz="1200" baseline="0" dirty="0">
                <a:effectLst/>
              </a:rPr>
              <a:t>Let me start by telling you all a little about myself. I will start with my involvement with PMI. </a:t>
            </a:r>
          </a:p>
        </p:txBody>
      </p:sp>
    </p:spTree>
    <p:extLst>
      <p:ext uri="{BB962C8B-B14F-4D97-AF65-F5344CB8AC3E}">
        <p14:creationId xmlns:p14="http://schemas.microsoft.com/office/powerpoint/2010/main" val="3262044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28">
              <a:defRPr/>
            </a:pPr>
            <a:r>
              <a:rPr lang="en-US"/>
              <a:t>In 1997, this is what our membership looked like.  Notice that North America dominated in</a:t>
            </a:r>
            <a:r>
              <a:rPr lang="en-US" baseline="0"/>
              <a:t> membership and credential holders.</a:t>
            </a:r>
            <a:endParaRPr lang="en-US" dirty="0"/>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6</a:t>
            </a:fld>
            <a:endParaRPr lang="en-US" dirty="0"/>
          </a:p>
        </p:txBody>
      </p:sp>
    </p:spTree>
    <p:extLst>
      <p:ext uri="{BB962C8B-B14F-4D97-AF65-F5344CB8AC3E}">
        <p14:creationId xmlns:p14="http://schemas.microsoft.com/office/powerpoint/2010/main" val="4012812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Need updated numbers</a:t>
            </a:r>
          </a:p>
          <a:p>
            <a:endParaRPr lang="en-US" dirty="0"/>
          </a:p>
          <a:p>
            <a:r>
              <a:rPr lang="en-US" dirty="0"/>
              <a:t>This has changed dramatically since then. Today we serve almost a million practitioners in nearly every country (185 countries) on the globe. Internationally, we’re seeing consistent growth.</a:t>
            </a:r>
            <a:r>
              <a:rPr lang="en-US" baseline="0" dirty="0"/>
              <a:t> </a:t>
            </a:r>
          </a:p>
          <a:p>
            <a:endParaRPr lang="en-US" dirty="0"/>
          </a:p>
          <a:p>
            <a:r>
              <a:rPr lang="en-US" dirty="0"/>
              <a:t>That requires us to think about serving those in these different locations……or in different stages of their professional career……or simply just the way they personally want to be served.</a:t>
            </a:r>
          </a:p>
          <a:p>
            <a:endParaRPr lang="en-US" dirty="0"/>
          </a:p>
          <a:p>
            <a:endParaRPr lang="en-US" dirty="0"/>
          </a:p>
          <a:p>
            <a:endParaRPr lang="en-US" dirty="0"/>
          </a:p>
          <a:p>
            <a:endParaRPr lang="en-US" b="1"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7</a:t>
            </a:fld>
            <a:endParaRPr lang="en-US" dirty="0"/>
          </a:p>
        </p:txBody>
      </p:sp>
    </p:spTree>
    <p:extLst>
      <p:ext uri="{BB962C8B-B14F-4D97-AF65-F5344CB8AC3E}">
        <p14:creationId xmlns:p14="http://schemas.microsoft.com/office/powerpoint/2010/main" val="2758423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Project Management Institute has mapped the world-wide local chapters into sixteen regions</a:t>
            </a:r>
            <a:r>
              <a:rPr lang="en-US" sz="1200" b="1" kern="1200" dirty="0">
                <a:solidFill>
                  <a:schemeClr val="tx1"/>
                </a:solidFill>
                <a:effectLst/>
                <a:latin typeface="+mn-lt"/>
                <a:ea typeface="+mn-ea"/>
                <a:cs typeface="+mn-cs"/>
              </a:rPr>
              <a:t> and that is supported by 21 Region Mentors</a:t>
            </a:r>
            <a:r>
              <a:rPr lang="en-US" dirty="0">
                <a:effectLst/>
              </a:rPr>
              <a:t>. </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Shown here is a representation of how North America is divided up. </a:t>
            </a:r>
          </a:p>
          <a:p>
            <a:r>
              <a:rPr lang="en-US" sz="1200" b="1" kern="1200" dirty="0">
                <a:solidFill>
                  <a:schemeClr val="tx1"/>
                </a:solidFill>
                <a:effectLst/>
                <a:latin typeface="+mn-lt"/>
                <a:ea typeface="+mn-ea"/>
                <a:cs typeface="+mn-cs"/>
              </a:rPr>
              <a:t>Region 1: Northwest</a:t>
            </a:r>
            <a:r>
              <a:rPr lang="en-US" sz="1200" b="1" kern="1200" baseline="0" dirty="0">
                <a:solidFill>
                  <a:schemeClr val="tx1"/>
                </a:solidFill>
                <a:effectLst/>
                <a:latin typeface="+mn-lt"/>
                <a:ea typeface="+mn-ea"/>
                <a:cs typeface="+mn-cs"/>
              </a:rPr>
              <a:t> US and Western Canada</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Region 2: Northcentral US and Central Canada</a:t>
            </a:r>
          </a:p>
          <a:p>
            <a:r>
              <a:rPr lang="en-US" sz="1200" b="1" kern="1200" dirty="0">
                <a:solidFill>
                  <a:schemeClr val="tx1"/>
                </a:solidFill>
                <a:effectLst/>
                <a:latin typeface="+mn-lt"/>
                <a:ea typeface="+mn-ea"/>
                <a:cs typeface="+mn-cs"/>
              </a:rPr>
              <a:t>Region</a:t>
            </a:r>
            <a:r>
              <a:rPr lang="en-US" sz="1200" b="1" kern="1200" baseline="0" dirty="0">
                <a:solidFill>
                  <a:schemeClr val="tx1"/>
                </a:solidFill>
                <a:effectLst/>
                <a:latin typeface="+mn-lt"/>
                <a:ea typeface="+mn-ea"/>
                <a:cs typeface="+mn-cs"/>
              </a:rPr>
              <a:t> 3: Eastern Canada, ME, , MA, RI &amp; CT</a:t>
            </a:r>
          </a:p>
          <a:p>
            <a:r>
              <a:rPr lang="en-US" sz="1200" b="1" kern="1200" baseline="0" dirty="0">
                <a:solidFill>
                  <a:schemeClr val="tx1"/>
                </a:solidFill>
                <a:effectLst/>
                <a:latin typeface="+mn-lt"/>
                <a:ea typeface="+mn-ea"/>
                <a:cs typeface="+mn-cs"/>
              </a:rPr>
              <a:t>Region 4: Northern US – MI, OH, PA, NY, NJ</a:t>
            </a:r>
          </a:p>
          <a:p>
            <a:r>
              <a:rPr lang="en-US" sz="1200" b="1" kern="1200" baseline="0" dirty="0">
                <a:solidFill>
                  <a:schemeClr val="tx1"/>
                </a:solidFill>
                <a:effectLst/>
                <a:latin typeface="+mn-lt"/>
                <a:ea typeface="+mn-ea"/>
                <a:cs typeface="+mn-cs"/>
              </a:rPr>
              <a:t>Region 5: Mid-Atlantic States</a:t>
            </a:r>
          </a:p>
          <a:p>
            <a:r>
              <a:rPr lang="en-US" sz="1200" b="1" kern="1200" baseline="0" dirty="0">
                <a:solidFill>
                  <a:schemeClr val="tx1"/>
                </a:solidFill>
                <a:effectLst/>
                <a:latin typeface="+mn-lt"/>
                <a:ea typeface="+mn-ea"/>
                <a:cs typeface="+mn-cs"/>
              </a:rPr>
              <a:t>Region 6: Midwest US</a:t>
            </a:r>
          </a:p>
          <a:p>
            <a:r>
              <a:rPr lang="en-US" sz="1200" b="1" kern="1200" baseline="0" dirty="0">
                <a:solidFill>
                  <a:schemeClr val="tx1"/>
                </a:solidFill>
                <a:effectLst/>
                <a:latin typeface="+mn-lt"/>
                <a:ea typeface="+mn-ea"/>
                <a:cs typeface="+mn-cs"/>
              </a:rPr>
              <a:t>Region 7: Southwest US</a:t>
            </a:r>
          </a:p>
          <a:p>
            <a:r>
              <a:rPr lang="en-US" sz="1200" b="1" kern="1200" baseline="0" dirty="0">
                <a:solidFill>
                  <a:schemeClr val="tx1"/>
                </a:solidFill>
                <a:effectLst/>
                <a:latin typeface="+mn-lt"/>
                <a:ea typeface="+mn-ea"/>
                <a:cs typeface="+mn-cs"/>
              </a:rPr>
              <a:t>Region 14: Southeast &amp; Caribbean Islands</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9</a:t>
            </a:fld>
            <a:endParaRPr lang="en-US" dirty="0"/>
          </a:p>
        </p:txBody>
      </p:sp>
    </p:spTree>
    <p:extLst>
      <p:ext uri="{BB962C8B-B14F-4D97-AF65-F5344CB8AC3E}">
        <p14:creationId xmlns:p14="http://schemas.microsoft.com/office/powerpoint/2010/main" val="37040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10</a:t>
            </a:fld>
            <a:endParaRPr lang="en-US" dirty="0"/>
          </a:p>
        </p:txBody>
      </p:sp>
    </p:spTree>
    <p:extLst>
      <p:ext uri="{BB962C8B-B14F-4D97-AF65-F5344CB8AC3E}">
        <p14:creationId xmlns:p14="http://schemas.microsoft.com/office/powerpoint/2010/main" val="745568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4800" y="4415790"/>
            <a:ext cx="6477000" cy="4499610"/>
          </a:xfrm>
        </p:spPr>
        <p:txBody>
          <a:bodyPr>
            <a:normAutofit fontScale="92500" lnSpcReduction="10000"/>
          </a:bodyPr>
          <a:lstStyle/>
          <a:p>
            <a:pPr>
              <a:spcBef>
                <a:spcPct val="0"/>
              </a:spcBef>
              <a:defRPr/>
            </a:pPr>
            <a:r>
              <a:rPr lang="en-US" dirty="0"/>
              <a:t>Region 14 has three main roles to support the 24 chapters within the Region. We have the Region Mentor (Me), the Chapter Partner (Mary) and the Chapter Administrator (Sarah). </a:t>
            </a:r>
          </a:p>
          <a:p>
            <a:pPr>
              <a:spcBef>
                <a:spcPct val="0"/>
              </a:spcBef>
              <a:defRPr/>
            </a:pPr>
            <a:endParaRPr lang="en-US" dirty="0"/>
          </a:p>
          <a:p>
            <a:pPr>
              <a:spcBef>
                <a:spcPct val="0"/>
              </a:spcBef>
              <a:defRPr/>
            </a:pPr>
            <a:r>
              <a:rPr lang="en-US" dirty="0"/>
              <a:t>So what is a Region Mentor and what does he do? To start, the mentor position is a volunteer position. An individual can apply for a Region Mentor position, but must meet some minimum experience </a:t>
            </a:r>
            <a:r>
              <a:rPr lang="en-US" dirty="0" err="1"/>
              <a:t>rqmts</a:t>
            </a:r>
            <a:r>
              <a:rPr lang="en-US" dirty="0"/>
              <a:t> such as having served in a Senior level Chapter Leadership role. You apply through the VRMS. The assignment is a 3-4 year term. The first  year is that of a Region Mentor shadow, the 2</a:t>
            </a:r>
            <a:r>
              <a:rPr lang="en-US" baseline="30000" dirty="0"/>
              <a:t>nd</a:t>
            </a:r>
            <a:r>
              <a:rPr lang="en-US" dirty="0"/>
              <a:t> &amp; 3</a:t>
            </a:r>
            <a:r>
              <a:rPr lang="en-US" baseline="30000" dirty="0"/>
              <a:t>rd</a:t>
            </a:r>
            <a:r>
              <a:rPr lang="en-US" dirty="0"/>
              <a:t> years are acting as the Region Mentor and the 4</a:t>
            </a:r>
            <a:r>
              <a:rPr lang="en-US" baseline="30000" dirty="0"/>
              <a:t>th</a:t>
            </a:r>
            <a:r>
              <a:rPr lang="en-US" dirty="0"/>
              <a:t> year is an optional year. </a:t>
            </a:r>
          </a:p>
          <a:p>
            <a:pPr>
              <a:spcBef>
                <a:spcPct val="0"/>
              </a:spcBef>
              <a:defRPr/>
            </a:pPr>
            <a:endParaRPr lang="en-US" dirty="0">
              <a:effectLst/>
            </a:endParaRPr>
          </a:p>
          <a:p>
            <a:pPr>
              <a:spcBef>
                <a:spcPct val="0"/>
              </a:spcBef>
              <a:defRPr/>
            </a:pPr>
            <a:r>
              <a:rPr lang="en-US" dirty="0">
                <a:effectLst/>
              </a:rPr>
              <a:t>Encourage networking and facilitate collaboration among chapter leadership</a:t>
            </a:r>
          </a:p>
          <a:p>
            <a:pPr lvl="0"/>
            <a:r>
              <a:rPr lang="en-US" dirty="0">
                <a:effectLst/>
              </a:rPr>
              <a:t>Support chapter leadership in strategic, operational, and transition planning </a:t>
            </a:r>
          </a:p>
          <a:p>
            <a:pPr lvl="0"/>
            <a:r>
              <a:rPr lang="en-US" dirty="0">
                <a:effectLst/>
              </a:rPr>
              <a:t>Provide advice, information and coaching to chapter leadership</a:t>
            </a:r>
          </a:p>
          <a:p>
            <a:pPr lvl="0"/>
            <a:r>
              <a:rPr lang="en-US" dirty="0">
                <a:effectLst/>
              </a:rPr>
              <a:t>Lead the planning and implementation of annual region meeting</a:t>
            </a:r>
          </a:p>
          <a:p>
            <a:pPr lvl="0"/>
            <a:r>
              <a:rPr lang="en-US" dirty="0">
                <a:effectLst/>
              </a:rPr>
              <a:t>Provide advice, information and support to PMI staff</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Chapter Administrator:</a:t>
            </a:r>
          </a:p>
          <a:p>
            <a:r>
              <a:rPr lang="en-US" sz="1200" kern="1200" dirty="0">
                <a:solidFill>
                  <a:schemeClr val="tx1"/>
                </a:solidFill>
                <a:effectLst/>
                <a:latin typeface="+mn-lt"/>
                <a:ea typeface="+mn-ea"/>
                <a:cs typeface="+mn-cs"/>
              </a:rPr>
              <a:t>Facilitate PMI chapter formation and reorganization processes</a:t>
            </a:r>
          </a:p>
          <a:p>
            <a:pPr lvl="0"/>
            <a:r>
              <a:rPr lang="en-US" sz="1200" kern="1200" dirty="0">
                <a:solidFill>
                  <a:schemeClr val="tx1"/>
                </a:solidFill>
                <a:effectLst/>
                <a:latin typeface="+mn-lt"/>
                <a:ea typeface="+mn-ea"/>
                <a:cs typeface="+mn-cs"/>
              </a:rPr>
              <a:t>Help with renewing charter or maintaining your chapter</a:t>
            </a:r>
          </a:p>
          <a:p>
            <a:pPr lvl="0"/>
            <a:r>
              <a:rPr lang="en-US" sz="1200" kern="1200" dirty="0">
                <a:solidFill>
                  <a:schemeClr val="tx1"/>
                </a:solidFill>
                <a:effectLst/>
                <a:latin typeface="+mn-lt"/>
                <a:ea typeface="+mn-ea"/>
                <a:cs typeface="+mn-cs"/>
              </a:rPr>
              <a:t>Review bylaws/governing documents </a:t>
            </a:r>
          </a:p>
          <a:p>
            <a:pPr lvl="0"/>
            <a:r>
              <a:rPr lang="en-US" sz="1200" kern="1200" dirty="0">
                <a:solidFill>
                  <a:schemeClr val="tx1"/>
                </a:solidFill>
                <a:effectLst/>
                <a:latin typeface="+mn-lt"/>
                <a:ea typeface="+mn-ea"/>
                <a:cs typeface="+mn-cs"/>
              </a:rPr>
              <a:t>Administers electronic elections, taxes, and insurance</a:t>
            </a:r>
          </a:p>
          <a:p>
            <a:pPr lvl="0"/>
            <a:r>
              <a:rPr lang="en-US" sz="1200" kern="1200" dirty="0">
                <a:solidFill>
                  <a:schemeClr val="tx1"/>
                </a:solidFill>
                <a:effectLst/>
                <a:latin typeface="+mn-lt"/>
                <a:ea typeface="+mn-ea"/>
                <a:cs typeface="+mn-cs"/>
              </a:rPr>
              <a:t>Assistance with online community sites and Component System (CS)</a:t>
            </a:r>
          </a:p>
          <a:p>
            <a:pPr lvl="0"/>
            <a:r>
              <a:rPr lang="en-US" sz="1200" kern="1200" dirty="0">
                <a:solidFill>
                  <a:schemeClr val="tx1"/>
                </a:solidFill>
                <a:effectLst/>
                <a:latin typeface="+mn-lt"/>
                <a:ea typeface="+mn-ea"/>
                <a:cs typeface="+mn-cs"/>
              </a:rPr>
              <a:t>Support the planning and implementation of annual region meeting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Chapter Partner:</a:t>
            </a:r>
          </a:p>
          <a:p>
            <a:r>
              <a:rPr lang="en-US" dirty="0">
                <a:effectLst/>
              </a:rPr>
              <a:t>Provide support for annual chapter operation planning and execution</a:t>
            </a:r>
          </a:p>
          <a:p>
            <a:pPr lvl="0"/>
            <a:r>
              <a:rPr lang="en-US" dirty="0">
                <a:effectLst/>
              </a:rPr>
              <a:t>Evaluate results to drive new and/or improved plans</a:t>
            </a:r>
          </a:p>
          <a:p>
            <a:pPr lvl="0"/>
            <a:r>
              <a:rPr lang="en-US" dirty="0">
                <a:effectLst/>
              </a:rPr>
              <a:t>Maintain ongoing partnerships with chapters to ensure their annual success</a:t>
            </a:r>
          </a:p>
          <a:p>
            <a:pPr lvl="0"/>
            <a:r>
              <a:rPr lang="en-US" sz="1200" kern="1200" dirty="0">
                <a:solidFill>
                  <a:schemeClr val="tx1"/>
                </a:solidFill>
                <a:effectLst/>
                <a:latin typeface="+mn-lt"/>
                <a:ea typeface="+mn-ea"/>
                <a:cs typeface="+mn-cs"/>
              </a:rPr>
              <a:t>Assistance with online community sites and Component System (CS)</a:t>
            </a:r>
          </a:p>
          <a:p>
            <a:pPr lvl="0"/>
            <a:r>
              <a:rPr lang="en-US" sz="1200" kern="1200" dirty="0">
                <a:solidFill>
                  <a:schemeClr val="tx1"/>
                </a:solidFill>
                <a:effectLst/>
                <a:latin typeface="+mn-lt"/>
                <a:ea typeface="+mn-ea"/>
                <a:cs typeface="+mn-cs"/>
              </a:rPr>
              <a:t>Support the planning and implementation of annual region meeting</a:t>
            </a:r>
          </a:p>
          <a:p>
            <a:endParaRPr lang="en-US" dirty="0"/>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11</a:t>
            </a:fld>
            <a:endParaRPr lang="en-US"/>
          </a:p>
        </p:txBody>
      </p:sp>
    </p:spTree>
    <p:extLst>
      <p:ext uri="{BB962C8B-B14F-4D97-AF65-F5344CB8AC3E}">
        <p14:creationId xmlns:p14="http://schemas.microsoft.com/office/powerpoint/2010/main" val="1241753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PMI is largely a volunteer organization and is governed by a volunteer Board of Directors, comprised of 15 member-elected directors who serve three-year terms. Three directors, who are elected by others on the Board each year, serve as officers of the Institute. Volunteer are involved at PMIEF, the Chapters, </a:t>
            </a:r>
            <a:r>
              <a:rPr lang="en-US" dirty="0" err="1"/>
              <a:t>CoP</a:t>
            </a:r>
            <a:r>
              <a:rPr lang="en-US" dirty="0"/>
              <a:t> and Member Advisory groups where my position falls under – Again all volunteers. However, we do have paid staff to assist us in our volunteer roles. Let’s take a deeper look into how PMI divides up the global organization. </a:t>
            </a:r>
          </a:p>
          <a:p>
            <a:endParaRPr lang="en-US" dirty="0"/>
          </a:p>
          <a:p>
            <a:endParaRPr lang="en-US" dirty="0"/>
          </a:p>
          <a:p>
            <a:r>
              <a:rPr lang="en-US" dirty="0"/>
              <a:t>The collective wisdom, experience, diversity and passion of the Board ultimately sets and executes PMI’s core ideology: our core purpose — PMI’s reasons for being, and our core values — the essential and enduring principles that guide PMI. Our vitality and relevance is driven by the PMI Board and its volunteers. </a:t>
            </a:r>
          </a:p>
          <a:p>
            <a:r>
              <a:rPr lang="en-US" dirty="0"/>
              <a:t>PMI Board of Directors – 15 Volunteers</a:t>
            </a:r>
          </a:p>
          <a:p>
            <a:r>
              <a:rPr lang="en-US" dirty="0"/>
              <a:t>Over 30 </a:t>
            </a:r>
            <a:r>
              <a:rPr lang="en-US" dirty="0" err="1"/>
              <a:t>CoP</a:t>
            </a:r>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12</a:t>
            </a:fld>
            <a:endParaRPr lang="en-US"/>
          </a:p>
        </p:txBody>
      </p:sp>
    </p:spTree>
    <p:extLst>
      <p:ext uri="{BB962C8B-B14F-4D97-AF65-F5344CB8AC3E}">
        <p14:creationId xmlns:p14="http://schemas.microsoft.com/office/powerpoint/2010/main" val="797733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quarter" idx="2"/>
          </p:nvPr>
        </p:nvSpPr>
        <p:spPr>
          <a:xfrm>
            <a:off x="1524000" y="6572250"/>
            <a:ext cx="2209800" cy="228600"/>
          </a:xfrm>
          <a:prstGeom prst="rect">
            <a:avLst/>
          </a:prstGeom>
        </p:spPr>
        <p:txBody>
          <a:bodyPr/>
          <a:lstStyle>
            <a:lvl1pPr>
              <a:defRPr sz="1050">
                <a:solidFill>
                  <a:schemeClr val="bg1"/>
                </a:solidFill>
                <a:latin typeface="+mn-lt"/>
              </a:defRPr>
            </a:lvl1pPr>
          </a:lstStyle>
          <a:p>
            <a:pPr eaLnBrk="0" fontAlgn="base" hangingPunct="0">
              <a:spcBef>
                <a:spcPct val="0"/>
              </a:spcBef>
              <a:spcAft>
                <a:spcPct val="0"/>
              </a:spcAft>
              <a:defRPr/>
            </a:pPr>
            <a:r>
              <a:rPr lang="en-US" dirty="0">
                <a:solidFill>
                  <a:srgbClr val="FFFFFF"/>
                </a:solidFill>
              </a:rPr>
              <a:t>What is PMI? I am PMI!</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quarter" idx="2"/>
          </p:nvPr>
        </p:nvSpPr>
        <p:spPr>
          <a:xfrm>
            <a:off x="1524000" y="6572250"/>
            <a:ext cx="2209800" cy="228600"/>
          </a:xfrm>
          <a:prstGeom prst="rect">
            <a:avLst/>
          </a:prstGeom>
        </p:spPr>
        <p:txBody>
          <a:bodyPr/>
          <a:lstStyle>
            <a:lvl1pPr>
              <a:defRPr sz="1050">
                <a:solidFill>
                  <a:schemeClr val="bg1"/>
                </a:solidFill>
                <a:latin typeface="+mn-lt"/>
              </a:defRPr>
            </a:lvl1pPr>
          </a:lstStyle>
          <a:p>
            <a:pPr eaLnBrk="0" fontAlgn="base" hangingPunct="0">
              <a:spcBef>
                <a:spcPct val="0"/>
              </a:spcBef>
              <a:spcAft>
                <a:spcPct val="0"/>
              </a:spcAft>
              <a:defRPr/>
            </a:pPr>
            <a:r>
              <a:rPr lang="en-US" dirty="0">
                <a:solidFill>
                  <a:srgbClr val="FFFFFF"/>
                </a:solidFill>
              </a:rPr>
              <a:t>What is PMI? I am PMI!</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066800"/>
          </a:xfrm>
        </p:spPr>
        <p:txBody>
          <a:bodyPr/>
          <a:lstStyle/>
          <a:p>
            <a:r>
              <a:rPr lang="en-US"/>
              <a:t>Click to edit Master title style</a:t>
            </a:r>
          </a:p>
        </p:txBody>
      </p:sp>
      <p:sp>
        <p:nvSpPr>
          <p:cNvPr id="3" name="Text Placeholder 2"/>
          <p:cNvSpPr>
            <a:spLocks noGrp="1"/>
          </p:cNvSpPr>
          <p:nvPr>
            <p:ph type="body" sz="half" idx="1"/>
          </p:nvPr>
        </p:nvSpPr>
        <p:spPr>
          <a:xfrm>
            <a:off x="685800" y="1524000"/>
            <a:ext cx="38100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524000"/>
            <a:ext cx="3810000" cy="4267200"/>
          </a:xfrm>
        </p:spPr>
        <p:txBody>
          <a:bodyPr/>
          <a:lstStyle/>
          <a:p>
            <a:pPr lvl="0"/>
            <a:r>
              <a:rPr lang="en-US" noProof="0"/>
              <a:t>Click icon to add chart</a:t>
            </a:r>
          </a:p>
        </p:txBody>
      </p:sp>
      <p:sp>
        <p:nvSpPr>
          <p:cNvPr id="6" name="Date Placeholder 3"/>
          <p:cNvSpPr>
            <a:spLocks noGrp="1"/>
          </p:cNvSpPr>
          <p:nvPr>
            <p:ph type="dt" sz="quarter" idx="10"/>
          </p:nvPr>
        </p:nvSpPr>
        <p:spPr>
          <a:xfrm>
            <a:off x="1524000" y="6572250"/>
            <a:ext cx="2209800" cy="228600"/>
          </a:xfrm>
          <a:prstGeom prst="rect">
            <a:avLst/>
          </a:prstGeom>
        </p:spPr>
        <p:txBody>
          <a:bodyPr/>
          <a:lstStyle>
            <a:lvl1pPr>
              <a:defRPr sz="1050">
                <a:solidFill>
                  <a:schemeClr val="bg1"/>
                </a:solidFill>
                <a:latin typeface="+mn-lt"/>
              </a:defRPr>
            </a:lvl1pPr>
          </a:lstStyle>
          <a:p>
            <a:pPr eaLnBrk="0" fontAlgn="base" hangingPunct="0">
              <a:spcBef>
                <a:spcPct val="0"/>
              </a:spcBef>
              <a:spcAft>
                <a:spcPct val="0"/>
              </a:spcAft>
              <a:defRPr/>
            </a:pPr>
            <a:r>
              <a:rPr lang="en-US" dirty="0">
                <a:solidFill>
                  <a:srgbClr val="FFFFFF"/>
                </a:solidFill>
              </a:rPr>
              <a:t>What is PMI? I am PMI!</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524000"/>
            <a:ext cx="38100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38100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quarter" idx="10"/>
          </p:nvPr>
        </p:nvSpPr>
        <p:spPr>
          <a:xfrm>
            <a:off x="1524000" y="6572250"/>
            <a:ext cx="2209800" cy="228600"/>
          </a:xfrm>
          <a:prstGeom prst="rect">
            <a:avLst/>
          </a:prstGeom>
        </p:spPr>
        <p:txBody>
          <a:bodyPr/>
          <a:lstStyle>
            <a:lvl1pPr>
              <a:defRPr sz="1050">
                <a:solidFill>
                  <a:schemeClr val="bg1"/>
                </a:solidFill>
                <a:latin typeface="+mn-lt"/>
              </a:defRPr>
            </a:lvl1pPr>
          </a:lstStyle>
          <a:p>
            <a:pPr eaLnBrk="0" fontAlgn="base" hangingPunct="0">
              <a:spcBef>
                <a:spcPct val="0"/>
              </a:spcBef>
              <a:spcAft>
                <a:spcPct val="0"/>
              </a:spcAft>
              <a:defRPr/>
            </a:pPr>
            <a:r>
              <a:rPr lang="en-US" dirty="0">
                <a:solidFill>
                  <a:srgbClr val="FFFFFF"/>
                </a:solidFill>
              </a:rPr>
              <a:t>What is PMI? I am PMI!</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quarter" idx="10"/>
          </p:nvPr>
        </p:nvSpPr>
        <p:spPr>
          <a:xfrm>
            <a:off x="1524000" y="6572250"/>
            <a:ext cx="2209800" cy="228600"/>
          </a:xfrm>
          <a:prstGeom prst="rect">
            <a:avLst/>
          </a:prstGeom>
        </p:spPr>
        <p:txBody>
          <a:bodyPr/>
          <a:lstStyle>
            <a:lvl1pPr>
              <a:defRPr sz="1050">
                <a:solidFill>
                  <a:schemeClr val="bg1"/>
                </a:solidFill>
                <a:latin typeface="+mn-lt"/>
              </a:defRPr>
            </a:lvl1pPr>
          </a:lstStyle>
          <a:p>
            <a:pPr eaLnBrk="0" fontAlgn="base" hangingPunct="0">
              <a:spcBef>
                <a:spcPct val="0"/>
              </a:spcBef>
              <a:spcAft>
                <a:spcPct val="0"/>
              </a:spcAft>
              <a:defRPr/>
            </a:pPr>
            <a:r>
              <a:rPr lang="en-US" dirty="0">
                <a:solidFill>
                  <a:srgbClr val="FFFFFF"/>
                </a:solidFill>
              </a:rPr>
              <a:t>What is PMI? I am PMI!</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quarter" idx="2"/>
          </p:nvPr>
        </p:nvSpPr>
        <p:spPr>
          <a:xfrm>
            <a:off x="1524000" y="6572250"/>
            <a:ext cx="2209800" cy="228600"/>
          </a:xfrm>
          <a:prstGeom prst="rect">
            <a:avLst/>
          </a:prstGeom>
        </p:spPr>
        <p:txBody>
          <a:bodyPr/>
          <a:lstStyle>
            <a:lvl1pPr>
              <a:defRPr sz="1050">
                <a:solidFill>
                  <a:schemeClr val="bg1"/>
                </a:solidFill>
                <a:latin typeface="+mn-lt"/>
              </a:defRPr>
            </a:lvl1pPr>
          </a:lstStyle>
          <a:p>
            <a:pPr eaLnBrk="0" fontAlgn="base" hangingPunct="0">
              <a:spcBef>
                <a:spcPct val="0"/>
              </a:spcBef>
              <a:spcAft>
                <a:spcPct val="0"/>
              </a:spcAft>
              <a:defRPr/>
            </a:pPr>
            <a:r>
              <a:rPr lang="en-US" dirty="0">
                <a:solidFill>
                  <a:srgbClr val="FFFFFF"/>
                </a:solidFill>
              </a:rPr>
              <a:t>What is PMI? I am PMI!</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3"/>
          <p:cNvSpPr>
            <a:spLocks noGrp="1"/>
          </p:cNvSpPr>
          <p:nvPr>
            <p:ph type="dt" sz="quarter" idx="2"/>
          </p:nvPr>
        </p:nvSpPr>
        <p:spPr>
          <a:xfrm>
            <a:off x="1524000" y="6572250"/>
            <a:ext cx="2209800" cy="228600"/>
          </a:xfrm>
          <a:prstGeom prst="rect">
            <a:avLst/>
          </a:prstGeom>
        </p:spPr>
        <p:txBody>
          <a:bodyPr/>
          <a:lstStyle>
            <a:lvl1pPr>
              <a:defRPr sz="1050">
                <a:solidFill>
                  <a:schemeClr val="bg1"/>
                </a:solidFill>
                <a:latin typeface="+mn-lt"/>
              </a:defRPr>
            </a:lvl1pPr>
          </a:lstStyle>
          <a:p>
            <a:pPr eaLnBrk="0" fontAlgn="base" hangingPunct="0">
              <a:spcBef>
                <a:spcPct val="0"/>
              </a:spcBef>
              <a:spcAft>
                <a:spcPct val="0"/>
              </a:spcAft>
              <a:defRPr/>
            </a:pPr>
            <a:r>
              <a:rPr lang="en-US" dirty="0">
                <a:solidFill>
                  <a:srgbClr val="FFFFFF"/>
                </a:solidFill>
              </a:rPr>
              <a:t>What is PMI? I am PMI!</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3"/>
          <p:cNvSpPr>
            <a:spLocks noGrp="1"/>
          </p:cNvSpPr>
          <p:nvPr>
            <p:ph type="dt" sz="quarter" idx="10"/>
          </p:nvPr>
        </p:nvSpPr>
        <p:spPr>
          <a:xfrm>
            <a:off x="1524000" y="6572250"/>
            <a:ext cx="2209800" cy="228600"/>
          </a:xfrm>
          <a:prstGeom prst="rect">
            <a:avLst/>
          </a:prstGeom>
        </p:spPr>
        <p:txBody>
          <a:bodyPr/>
          <a:lstStyle>
            <a:lvl1pPr>
              <a:defRPr sz="1050">
                <a:solidFill>
                  <a:schemeClr val="bg1"/>
                </a:solidFill>
                <a:latin typeface="+mn-lt"/>
              </a:defRPr>
            </a:lvl1pPr>
          </a:lstStyle>
          <a:p>
            <a:pPr eaLnBrk="0" fontAlgn="base" hangingPunct="0">
              <a:spcBef>
                <a:spcPct val="0"/>
              </a:spcBef>
              <a:spcAft>
                <a:spcPct val="0"/>
              </a:spcAft>
              <a:defRPr/>
            </a:pPr>
            <a:r>
              <a:rPr lang="en-US" dirty="0">
                <a:solidFill>
                  <a:srgbClr val="FFFFFF"/>
                </a:solidFill>
              </a:rPr>
              <a:t>What is PMI? I am PMI!</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3"/>
          <p:cNvSpPr>
            <a:spLocks noGrp="1"/>
          </p:cNvSpPr>
          <p:nvPr>
            <p:ph type="dt" sz="quarter" idx="10"/>
          </p:nvPr>
        </p:nvSpPr>
        <p:spPr>
          <a:xfrm>
            <a:off x="1524000" y="6572250"/>
            <a:ext cx="2209800" cy="228600"/>
          </a:xfrm>
          <a:prstGeom prst="rect">
            <a:avLst/>
          </a:prstGeom>
        </p:spPr>
        <p:txBody>
          <a:bodyPr/>
          <a:lstStyle>
            <a:lvl1pPr>
              <a:defRPr sz="1050">
                <a:solidFill>
                  <a:schemeClr val="bg1"/>
                </a:solidFill>
                <a:latin typeface="+mn-lt"/>
              </a:defRPr>
            </a:lvl1pPr>
          </a:lstStyle>
          <a:p>
            <a:pPr eaLnBrk="0" fontAlgn="base" hangingPunct="0">
              <a:spcBef>
                <a:spcPct val="0"/>
              </a:spcBef>
              <a:spcAft>
                <a:spcPct val="0"/>
              </a:spcAft>
              <a:defRPr/>
            </a:pPr>
            <a:r>
              <a:rPr lang="en-US" dirty="0">
                <a:solidFill>
                  <a:srgbClr val="FFFFFF"/>
                </a:solidFill>
              </a:rPr>
              <a:t>What is PMI? I am PMI!</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srcRect/>
          <a:stretch>
            <a:fillRect/>
          </a:stretch>
        </a:blipFill>
        <a:effectLst/>
      </p:bgPr>
    </p:bg>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bwMode="auto">
          <a:xfrm>
            <a:off x="685800" y="381000"/>
            <a:ext cx="77724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2052" name="Rectangle 3"/>
          <p:cNvSpPr>
            <a:spLocks noGrp="1" noChangeArrowheads="1"/>
          </p:cNvSpPr>
          <p:nvPr>
            <p:ph type="body" idx="1"/>
          </p:nvPr>
        </p:nvSpPr>
        <p:spPr bwMode="auto">
          <a:xfrm>
            <a:off x="685800" y="1524000"/>
            <a:ext cx="77724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7"/>
          <p:cNvSpPr>
            <a:spLocks noChangeArrowheads="1"/>
          </p:cNvSpPr>
          <p:nvPr/>
        </p:nvSpPr>
        <p:spPr bwMode="auto">
          <a:xfrm>
            <a:off x="8115300" y="6526213"/>
            <a:ext cx="419100" cy="304800"/>
          </a:xfrm>
          <a:prstGeom prst="rect">
            <a:avLst/>
          </a:prstGeom>
          <a:noFill/>
          <a:ln w="9525">
            <a:noFill/>
            <a:miter lim="800000"/>
            <a:headEnd/>
            <a:tailEnd/>
          </a:ln>
          <a:effectLst/>
        </p:spPr>
        <p:txBody>
          <a:bodyPr anchor="ctr"/>
          <a:lstStyle/>
          <a:p>
            <a:pPr algn="r" eaLnBrk="0" fontAlgn="base" hangingPunct="0">
              <a:spcBef>
                <a:spcPct val="0"/>
              </a:spcBef>
              <a:spcAft>
                <a:spcPct val="0"/>
              </a:spcAft>
              <a:defRPr/>
            </a:pPr>
            <a:fld id="{1F2599C0-74A3-44E1-A4D8-5D46D572C083}" type="slidenum">
              <a:rPr lang="en-US" sz="1050" b="0">
                <a:solidFill>
                  <a:srgbClr val="FFFFFF"/>
                </a:solidFill>
              </a:rPr>
              <a:pPr algn="r" eaLnBrk="0" fontAlgn="base" hangingPunct="0">
                <a:spcBef>
                  <a:spcPct val="0"/>
                </a:spcBef>
                <a:spcAft>
                  <a:spcPct val="0"/>
                </a:spcAft>
                <a:defRPr/>
              </a:pPr>
              <a:t>‹#›</a:t>
            </a:fld>
            <a:endParaRPr lang="en-US" sz="1050" b="0" dirty="0">
              <a:solidFill>
                <a:srgbClr val="455560"/>
              </a:solidFill>
            </a:endParaRPr>
          </a:p>
        </p:txBody>
      </p:sp>
      <p:sp>
        <p:nvSpPr>
          <p:cNvPr id="9" name="Date Placeholder 3"/>
          <p:cNvSpPr>
            <a:spLocks noGrp="1"/>
          </p:cNvSpPr>
          <p:nvPr>
            <p:ph type="dt" sz="quarter" idx="2"/>
          </p:nvPr>
        </p:nvSpPr>
        <p:spPr>
          <a:xfrm>
            <a:off x="1524000" y="6572250"/>
            <a:ext cx="2209800" cy="228600"/>
          </a:xfrm>
          <a:prstGeom prst="rect">
            <a:avLst/>
          </a:prstGeom>
        </p:spPr>
        <p:txBody>
          <a:bodyPr/>
          <a:lstStyle>
            <a:lvl1pPr>
              <a:defRPr sz="1050">
                <a:solidFill>
                  <a:schemeClr val="bg1"/>
                </a:solidFill>
                <a:latin typeface="+mn-lt"/>
              </a:defRPr>
            </a:lvl1pPr>
          </a:lstStyle>
          <a:p>
            <a:pPr eaLnBrk="0" fontAlgn="base" hangingPunct="0">
              <a:spcBef>
                <a:spcPct val="0"/>
              </a:spcBef>
              <a:spcAft>
                <a:spcPct val="0"/>
              </a:spcAft>
              <a:defRPr/>
            </a:pPr>
            <a:r>
              <a:rPr lang="en-US" dirty="0">
                <a:solidFill>
                  <a:srgbClr val="FFFFFF"/>
                </a:solidFill>
              </a:rPr>
              <a:t>What is PMI? I am PMI!</a:t>
            </a: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hf sldNum="0" hdr="0" ftr="0"/>
  <p:txStyles>
    <p:titleStyle>
      <a:lvl1pPr algn="l" rtl="0" eaLnBrk="1" fontAlgn="base" hangingPunct="1">
        <a:spcBef>
          <a:spcPct val="0"/>
        </a:spcBef>
        <a:spcAft>
          <a:spcPct val="0"/>
        </a:spcAft>
        <a:defRPr sz="2800" b="1">
          <a:solidFill>
            <a:srgbClr val="00747A"/>
          </a:solidFill>
          <a:latin typeface="+mj-lt"/>
          <a:ea typeface="+mj-ea"/>
          <a:cs typeface="+mj-cs"/>
        </a:defRPr>
      </a:lvl1pPr>
      <a:lvl2pPr algn="l" rtl="0" eaLnBrk="1" fontAlgn="base" hangingPunct="1">
        <a:spcBef>
          <a:spcPct val="0"/>
        </a:spcBef>
        <a:spcAft>
          <a:spcPct val="0"/>
        </a:spcAft>
        <a:defRPr sz="2800" b="1">
          <a:solidFill>
            <a:srgbClr val="007AC2"/>
          </a:solidFill>
          <a:latin typeface="Arial" charset="0"/>
        </a:defRPr>
      </a:lvl2pPr>
      <a:lvl3pPr algn="l" rtl="0" eaLnBrk="1" fontAlgn="base" hangingPunct="1">
        <a:spcBef>
          <a:spcPct val="0"/>
        </a:spcBef>
        <a:spcAft>
          <a:spcPct val="0"/>
        </a:spcAft>
        <a:defRPr sz="2800" b="1">
          <a:solidFill>
            <a:srgbClr val="007AC2"/>
          </a:solidFill>
          <a:latin typeface="Arial" charset="0"/>
        </a:defRPr>
      </a:lvl3pPr>
      <a:lvl4pPr algn="l" rtl="0" eaLnBrk="1" fontAlgn="base" hangingPunct="1">
        <a:spcBef>
          <a:spcPct val="0"/>
        </a:spcBef>
        <a:spcAft>
          <a:spcPct val="0"/>
        </a:spcAft>
        <a:defRPr sz="2800" b="1">
          <a:solidFill>
            <a:srgbClr val="007AC2"/>
          </a:solidFill>
          <a:latin typeface="Arial" charset="0"/>
        </a:defRPr>
      </a:lvl4pPr>
      <a:lvl5pPr algn="l" rtl="0" eaLnBrk="1" fontAlgn="base" hangingPunct="1">
        <a:spcBef>
          <a:spcPct val="0"/>
        </a:spcBef>
        <a:spcAft>
          <a:spcPct val="0"/>
        </a:spcAft>
        <a:defRPr sz="2800" b="1">
          <a:solidFill>
            <a:srgbClr val="007AC2"/>
          </a:solidFill>
          <a:latin typeface="Arial" charset="0"/>
        </a:defRPr>
      </a:lvl5pPr>
      <a:lvl6pPr marL="457200" algn="l" rtl="0" eaLnBrk="1" fontAlgn="base" hangingPunct="1">
        <a:spcBef>
          <a:spcPct val="0"/>
        </a:spcBef>
        <a:spcAft>
          <a:spcPct val="0"/>
        </a:spcAft>
        <a:defRPr sz="2800" b="1">
          <a:solidFill>
            <a:srgbClr val="007AC2"/>
          </a:solidFill>
          <a:latin typeface="Arial" charset="0"/>
        </a:defRPr>
      </a:lvl6pPr>
      <a:lvl7pPr marL="914400" algn="l" rtl="0" eaLnBrk="1" fontAlgn="base" hangingPunct="1">
        <a:spcBef>
          <a:spcPct val="0"/>
        </a:spcBef>
        <a:spcAft>
          <a:spcPct val="0"/>
        </a:spcAft>
        <a:defRPr sz="2800" b="1">
          <a:solidFill>
            <a:srgbClr val="007AC2"/>
          </a:solidFill>
          <a:latin typeface="Arial" charset="0"/>
        </a:defRPr>
      </a:lvl7pPr>
      <a:lvl8pPr marL="1371600" algn="l" rtl="0" eaLnBrk="1" fontAlgn="base" hangingPunct="1">
        <a:spcBef>
          <a:spcPct val="0"/>
        </a:spcBef>
        <a:spcAft>
          <a:spcPct val="0"/>
        </a:spcAft>
        <a:defRPr sz="2800" b="1">
          <a:solidFill>
            <a:srgbClr val="007AC2"/>
          </a:solidFill>
          <a:latin typeface="Arial" charset="0"/>
        </a:defRPr>
      </a:lvl8pPr>
      <a:lvl9pPr marL="1828800" algn="l" rtl="0" eaLnBrk="1" fontAlgn="base" hangingPunct="1">
        <a:spcBef>
          <a:spcPct val="0"/>
        </a:spcBef>
        <a:spcAft>
          <a:spcPct val="0"/>
        </a:spcAft>
        <a:defRPr sz="2800" b="1">
          <a:solidFill>
            <a:srgbClr val="007AC2"/>
          </a:solidFill>
          <a:latin typeface="Arial" charset="0"/>
        </a:defRPr>
      </a:lvl9pPr>
    </p:titleStyle>
    <p:bodyStyle>
      <a:lvl1pPr marL="342900" indent="-342900" algn="l" rtl="0" eaLnBrk="1" fontAlgn="base" hangingPunct="1">
        <a:lnSpc>
          <a:spcPct val="130000"/>
        </a:lnSpc>
        <a:spcBef>
          <a:spcPct val="20000"/>
        </a:spcBef>
        <a:spcAft>
          <a:spcPct val="0"/>
        </a:spcAft>
        <a:buClr>
          <a:srgbClr val="00747A"/>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39.jpeg"/><Relationship Id="rId4" Type="http://schemas.openxmlformats.org/officeDocument/2006/relationships/image" Target="../media/image38.jp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1.JPG"/></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54.jpeg"/><Relationship Id="rId4" Type="http://schemas.openxmlformats.org/officeDocument/2006/relationships/image" Target="../media/image5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18" Type="http://schemas.openxmlformats.org/officeDocument/2006/relationships/image" Target="../media/image25.jpg"/><Relationship Id="rId26" Type="http://schemas.openxmlformats.org/officeDocument/2006/relationships/image" Target="../media/image33.jpeg"/><Relationship Id="rId3" Type="http://schemas.openxmlformats.org/officeDocument/2006/relationships/image" Target="../media/image10.jpeg"/><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png"/><Relationship Id="rId2" Type="http://schemas.openxmlformats.org/officeDocument/2006/relationships/notesSlide" Target="../notesSlides/notesSlide6.xml"/><Relationship Id="rId16" Type="http://schemas.openxmlformats.org/officeDocument/2006/relationships/image" Target="../media/image23.jpg"/><Relationship Id="rId20"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jpeg"/><Relationship Id="rId15" Type="http://schemas.openxmlformats.org/officeDocument/2006/relationships/image" Target="../media/image22.jpeg"/><Relationship Id="rId23" Type="http://schemas.openxmlformats.org/officeDocument/2006/relationships/image" Target="../media/image30.jpeg"/><Relationship Id="rId10" Type="http://schemas.openxmlformats.org/officeDocument/2006/relationships/image" Target="../media/image17.jpeg"/><Relationship Id="rId19" Type="http://schemas.openxmlformats.org/officeDocument/2006/relationships/image" Target="../media/image26.jpeg"/><Relationship Id="rId4" Type="http://schemas.openxmlformats.org/officeDocument/2006/relationships/image" Target="../media/image11.jpg"/><Relationship Id="rId9" Type="http://schemas.openxmlformats.org/officeDocument/2006/relationships/image" Target="../media/image16.jpeg"/><Relationship Id="rId14" Type="http://schemas.openxmlformats.org/officeDocument/2006/relationships/image" Target="../media/image21.jpeg"/><Relationship Id="rId22"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7" descr="PMI1.jpg                                                       00703EF4MY HD                          BE93234D:"/>
          <p:cNvPicPr>
            <a:picLocks noChangeAspect="1" noChangeArrowheads="1"/>
          </p:cNvPicPr>
          <p:nvPr/>
        </p:nvPicPr>
        <p:blipFill>
          <a:blip r:embed="rId3" cstate="print"/>
          <a:stretch>
            <a:fillRect/>
          </a:stretch>
        </p:blipFill>
        <p:spPr bwMode="auto">
          <a:xfrm>
            <a:off x="1764" y="0"/>
            <a:ext cx="9142059" cy="6859587"/>
          </a:xfrm>
          <a:prstGeom prst="rect">
            <a:avLst/>
          </a:prstGeom>
          <a:noFill/>
          <a:ln w="9525">
            <a:noFill/>
            <a:miter lim="800000"/>
            <a:headEnd/>
            <a:tailEnd/>
          </a:ln>
        </p:spPr>
      </p:pic>
      <p:sp>
        <p:nvSpPr>
          <p:cNvPr id="15363" name="Rectangle 2"/>
          <p:cNvSpPr>
            <a:spLocks noGrp="1" noChangeArrowheads="1"/>
          </p:cNvSpPr>
          <p:nvPr>
            <p:ph type="ctrTitle"/>
          </p:nvPr>
        </p:nvSpPr>
        <p:spPr>
          <a:xfrm>
            <a:off x="381000" y="4191000"/>
            <a:ext cx="7772400" cy="762000"/>
          </a:xfrm>
        </p:spPr>
        <p:txBody>
          <a:bodyPr/>
          <a:lstStyle/>
          <a:p>
            <a:pPr eaLnBrk="1" hangingPunct="1">
              <a:lnSpc>
                <a:spcPct val="110000"/>
              </a:lnSpc>
            </a:pPr>
            <a:r>
              <a:rPr lang="en-US" dirty="0">
                <a:solidFill>
                  <a:schemeClr val="bg1"/>
                </a:solidFill>
              </a:rPr>
              <a:t>Region 14</a:t>
            </a:r>
            <a:endParaRPr lang="en-US" sz="3000" dirty="0">
              <a:solidFill>
                <a:schemeClr val="bg1"/>
              </a:solidFill>
            </a:endParaRPr>
          </a:p>
        </p:txBody>
      </p:sp>
      <p:sp>
        <p:nvSpPr>
          <p:cNvPr id="15364" name="Rectangle 3"/>
          <p:cNvSpPr>
            <a:spLocks noGrp="1" noChangeArrowheads="1"/>
          </p:cNvSpPr>
          <p:nvPr>
            <p:ph type="subTitle" idx="1"/>
          </p:nvPr>
        </p:nvSpPr>
        <p:spPr>
          <a:xfrm>
            <a:off x="533400" y="5562600"/>
            <a:ext cx="8382000" cy="762000"/>
          </a:xfrm>
        </p:spPr>
        <p:txBody>
          <a:bodyPr/>
          <a:lstStyle/>
          <a:p>
            <a:pPr algn="l" eaLnBrk="1" hangingPunct="1">
              <a:lnSpc>
                <a:spcPct val="100000"/>
              </a:lnSpc>
            </a:pPr>
            <a:r>
              <a:rPr lang="en-US" sz="1800" dirty="0"/>
              <a:t>Jim Devine, PMP				Joe Paschall, PgMP, PMP</a:t>
            </a:r>
          </a:p>
          <a:p>
            <a:pPr algn="l">
              <a:lnSpc>
                <a:spcPct val="100000"/>
              </a:lnSpc>
            </a:pPr>
            <a:r>
              <a:rPr lang="en-US" sz="1800" dirty="0"/>
              <a:t>PMI Region 14 Mentor 			PMI Region 14 Mentor (Shadow)</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533400"/>
            <a:ext cx="2308719" cy="1295400"/>
          </a:xfrm>
          <a:prstGeom prst="rect">
            <a:avLst/>
          </a:prstGeom>
        </p:spPr>
      </p:pic>
      <p:sp>
        <p:nvSpPr>
          <p:cNvPr id="5" name="TextBox 4"/>
          <p:cNvSpPr txBox="1"/>
          <p:nvPr/>
        </p:nvSpPr>
        <p:spPr>
          <a:xfrm>
            <a:off x="685800" y="2362200"/>
            <a:ext cx="7467600" cy="830997"/>
          </a:xfrm>
          <a:prstGeom prst="rect">
            <a:avLst/>
          </a:prstGeom>
          <a:noFill/>
        </p:spPr>
        <p:txBody>
          <a:bodyPr wrap="square" rtlCol="0">
            <a:spAutoFit/>
          </a:bodyPr>
          <a:lstStyle/>
          <a:p>
            <a:r>
              <a:rPr lang="en-US" sz="4800" b="1" dirty="0">
                <a:solidFill>
                  <a:schemeClr val="bg1"/>
                </a:solidFill>
              </a:rPr>
              <a:t>PMI: Beyond the Chapter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075" y="533400"/>
            <a:ext cx="6553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5257800"/>
            <a:ext cx="1895475"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5335" y="5286375"/>
            <a:ext cx="18573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5933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9914"/>
          <a:stretch/>
        </p:blipFill>
        <p:spPr bwMode="auto">
          <a:xfrm>
            <a:off x="2281148" y="912462"/>
            <a:ext cx="4542009" cy="4669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75452" y="86925"/>
            <a:ext cx="8153400" cy="1066800"/>
          </a:xfrm>
        </p:spPr>
        <p:txBody>
          <a:bodyPr/>
          <a:lstStyle/>
          <a:p>
            <a:pPr algn="ctr"/>
            <a:r>
              <a:rPr lang="en-US" sz="2300" dirty="0"/>
              <a:t>Region 14 – 24 Chapters across Southeast NA and Caribbean</a:t>
            </a:r>
          </a:p>
        </p:txBody>
      </p:sp>
      <p:pic>
        <p:nvPicPr>
          <p:cNvPr id="20" name="Picture 19"/>
          <p:cNvPicPr>
            <a:picLocks noChangeAspect="1"/>
          </p:cNvPicPr>
          <p:nvPr/>
        </p:nvPicPr>
        <p:blipFill rotWithShape="1">
          <a:blip r:embed="rId4">
            <a:extLst>
              <a:ext uri="{28A0092B-C50C-407E-A947-70E740481C1C}">
                <a14:useLocalDpi xmlns:a14="http://schemas.microsoft.com/office/drawing/2010/main" val="0"/>
              </a:ext>
            </a:extLst>
          </a:blip>
          <a:srcRect l="36133" t="11898" r="16714" b="25638"/>
          <a:stretch/>
        </p:blipFill>
        <p:spPr>
          <a:xfrm>
            <a:off x="2141419" y="803788"/>
            <a:ext cx="1924664" cy="2567777"/>
          </a:xfrm>
          <a:prstGeom prst="rect">
            <a:avLst/>
          </a:prstGeom>
        </p:spPr>
      </p:pic>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29200" y="803791"/>
            <a:ext cx="1950094" cy="2562861"/>
          </a:xfrm>
          <a:prstGeom prst="rect">
            <a:avLst/>
          </a:prstGeom>
        </p:spPr>
      </p:pic>
      <p:pic>
        <p:nvPicPr>
          <p:cNvPr id="22" name="Picture 21" descr="Mary Keller"/>
          <p:cNvPicPr/>
          <p:nvPr/>
        </p:nvPicPr>
        <p:blipFill>
          <a:blip r:embed="rId6">
            <a:extLst>
              <a:ext uri="{28A0092B-C50C-407E-A947-70E740481C1C}">
                <a14:useLocalDpi xmlns:a14="http://schemas.microsoft.com/office/drawing/2010/main" val="0"/>
              </a:ext>
            </a:extLst>
          </a:blip>
          <a:srcRect/>
          <a:stretch>
            <a:fillRect/>
          </a:stretch>
        </p:blipFill>
        <p:spPr bwMode="auto">
          <a:xfrm>
            <a:off x="2141418" y="3803542"/>
            <a:ext cx="1950094" cy="1973027"/>
          </a:xfrm>
          <a:prstGeom prst="rect">
            <a:avLst/>
          </a:prstGeom>
          <a:noFill/>
          <a:ln>
            <a:noFill/>
          </a:ln>
        </p:spPr>
      </p:pic>
      <p:sp>
        <p:nvSpPr>
          <p:cNvPr id="28" name="TextBox 27"/>
          <p:cNvSpPr txBox="1"/>
          <p:nvPr/>
        </p:nvSpPr>
        <p:spPr>
          <a:xfrm>
            <a:off x="2364613" y="3328579"/>
            <a:ext cx="1483098" cy="523220"/>
          </a:xfrm>
          <a:prstGeom prst="rect">
            <a:avLst/>
          </a:prstGeom>
          <a:noFill/>
        </p:spPr>
        <p:txBody>
          <a:bodyPr wrap="none" rtlCol="0">
            <a:spAutoFit/>
          </a:bodyPr>
          <a:lstStyle/>
          <a:p>
            <a:pPr algn="ctr"/>
            <a:r>
              <a:rPr lang="en-US" sz="1600" dirty="0">
                <a:solidFill>
                  <a:srgbClr val="000000">
                    <a:lumMod val="65000"/>
                    <a:lumOff val="35000"/>
                  </a:srgbClr>
                </a:solidFill>
              </a:rPr>
              <a:t>James Devine</a:t>
            </a:r>
          </a:p>
          <a:p>
            <a:pPr algn="ctr"/>
            <a:r>
              <a:rPr lang="en-US" sz="1200" dirty="0">
                <a:solidFill>
                  <a:srgbClr val="000000">
                    <a:lumMod val="65000"/>
                    <a:lumOff val="35000"/>
                  </a:srgbClr>
                </a:solidFill>
              </a:rPr>
              <a:t>Current Mentor</a:t>
            </a:r>
          </a:p>
        </p:txBody>
      </p:sp>
      <p:sp>
        <p:nvSpPr>
          <p:cNvPr id="29" name="TextBox 28"/>
          <p:cNvSpPr txBox="1"/>
          <p:nvPr/>
        </p:nvSpPr>
        <p:spPr>
          <a:xfrm>
            <a:off x="5166517" y="3340202"/>
            <a:ext cx="1675460" cy="523220"/>
          </a:xfrm>
          <a:prstGeom prst="rect">
            <a:avLst/>
          </a:prstGeom>
          <a:noFill/>
        </p:spPr>
        <p:txBody>
          <a:bodyPr wrap="none" rtlCol="0">
            <a:spAutoFit/>
          </a:bodyPr>
          <a:lstStyle/>
          <a:p>
            <a:pPr algn="ctr"/>
            <a:r>
              <a:rPr lang="en-US" sz="1600" dirty="0">
                <a:solidFill>
                  <a:srgbClr val="000000">
                    <a:lumMod val="65000"/>
                    <a:lumOff val="35000"/>
                  </a:srgbClr>
                </a:solidFill>
              </a:rPr>
              <a:t>Joseph Paschall</a:t>
            </a:r>
          </a:p>
          <a:p>
            <a:pPr algn="ctr"/>
            <a:r>
              <a:rPr lang="en-US" sz="1200" dirty="0">
                <a:solidFill>
                  <a:srgbClr val="000000">
                    <a:lumMod val="65000"/>
                    <a:lumOff val="35000"/>
                  </a:srgbClr>
                </a:solidFill>
              </a:rPr>
              <a:t>Shadow Mentor</a:t>
            </a:r>
          </a:p>
        </p:txBody>
      </p:sp>
      <p:sp>
        <p:nvSpPr>
          <p:cNvPr id="30" name="TextBox 29"/>
          <p:cNvSpPr txBox="1"/>
          <p:nvPr/>
        </p:nvSpPr>
        <p:spPr>
          <a:xfrm>
            <a:off x="2207176" y="5735025"/>
            <a:ext cx="1924664" cy="523220"/>
          </a:xfrm>
          <a:prstGeom prst="rect">
            <a:avLst/>
          </a:prstGeom>
          <a:noFill/>
        </p:spPr>
        <p:txBody>
          <a:bodyPr wrap="square" rtlCol="0">
            <a:spAutoFit/>
          </a:bodyPr>
          <a:lstStyle/>
          <a:p>
            <a:pPr algn="ctr"/>
            <a:r>
              <a:rPr lang="en-US" sz="1600" dirty="0">
                <a:solidFill>
                  <a:srgbClr val="000000">
                    <a:lumMod val="65000"/>
                    <a:lumOff val="35000"/>
                  </a:srgbClr>
                </a:solidFill>
              </a:rPr>
              <a:t>Mary Keller</a:t>
            </a:r>
          </a:p>
          <a:p>
            <a:pPr algn="ctr"/>
            <a:r>
              <a:rPr lang="en-US" sz="1200" dirty="0">
                <a:solidFill>
                  <a:srgbClr val="000000">
                    <a:lumMod val="65000"/>
                    <a:lumOff val="35000"/>
                  </a:srgbClr>
                </a:solidFill>
              </a:rPr>
              <a:t>Chapter Partner</a:t>
            </a:r>
          </a:p>
        </p:txBody>
      </p:sp>
      <p:sp>
        <p:nvSpPr>
          <p:cNvPr id="31" name="TextBox 30"/>
          <p:cNvSpPr txBox="1"/>
          <p:nvPr/>
        </p:nvSpPr>
        <p:spPr>
          <a:xfrm>
            <a:off x="5186202" y="5789993"/>
            <a:ext cx="1668598" cy="523220"/>
          </a:xfrm>
          <a:prstGeom prst="rect">
            <a:avLst/>
          </a:prstGeom>
          <a:noFill/>
        </p:spPr>
        <p:txBody>
          <a:bodyPr wrap="none" rtlCol="0">
            <a:spAutoFit/>
          </a:bodyPr>
          <a:lstStyle/>
          <a:p>
            <a:pPr algn="ctr"/>
            <a:r>
              <a:rPr lang="en-US" sz="1600" dirty="0">
                <a:solidFill>
                  <a:srgbClr val="000000">
                    <a:lumMod val="65000"/>
                    <a:lumOff val="35000"/>
                  </a:srgbClr>
                </a:solidFill>
              </a:rPr>
              <a:t>Sarah Maxwell</a:t>
            </a:r>
          </a:p>
          <a:p>
            <a:r>
              <a:rPr lang="en-US" sz="1200" dirty="0">
                <a:solidFill>
                  <a:srgbClr val="000000">
                    <a:lumMod val="65000"/>
                    <a:lumOff val="35000"/>
                  </a:srgbClr>
                </a:solidFill>
              </a:rPr>
              <a:t>Chapter Administrator</a:t>
            </a:r>
          </a:p>
        </p:txBody>
      </p:sp>
      <p:pic>
        <p:nvPicPr>
          <p:cNvPr id="12" name="Picture 11"/>
          <p:cNvPicPr/>
          <p:nvPr/>
        </p:nvPicPr>
        <p:blipFill rotWithShape="1">
          <a:blip r:embed="rId7" cstate="print">
            <a:extLst>
              <a:ext uri="{28A0092B-C50C-407E-A947-70E740481C1C}">
                <a14:useLocalDpi xmlns:a14="http://schemas.microsoft.com/office/drawing/2010/main" val="0"/>
              </a:ext>
            </a:extLst>
          </a:blip>
          <a:srcRect b="17122"/>
          <a:stretch/>
        </p:blipFill>
        <p:spPr>
          <a:xfrm>
            <a:off x="5186203" y="3863422"/>
            <a:ext cx="1776684" cy="1689707"/>
          </a:xfrm>
          <a:prstGeom prst="rect">
            <a:avLst/>
          </a:prstGeom>
        </p:spPr>
      </p:pic>
    </p:spTree>
    <p:extLst>
      <p:ext uri="{BB962C8B-B14F-4D97-AF65-F5344CB8AC3E}">
        <p14:creationId xmlns:p14="http://schemas.microsoft.com/office/powerpoint/2010/main" val="3028197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b="10122"/>
          <a:stretch/>
        </p:blipFill>
        <p:spPr bwMode="auto">
          <a:xfrm>
            <a:off x="0" y="0"/>
            <a:ext cx="9144000" cy="61737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49039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PMI Board Support</a:t>
            </a:r>
            <a:br>
              <a:rPr lang="en-US" dirty="0"/>
            </a:br>
            <a:endParaRPr lang="en-US" dirty="0"/>
          </a:p>
        </p:txBody>
      </p:sp>
      <p:sp>
        <p:nvSpPr>
          <p:cNvPr id="3" name="Content Placeholder 2"/>
          <p:cNvSpPr>
            <a:spLocks noGrp="1"/>
          </p:cNvSpPr>
          <p:nvPr>
            <p:ph idx="1"/>
          </p:nvPr>
        </p:nvSpPr>
        <p:spPr>
          <a:xfrm>
            <a:off x="304800" y="1447800"/>
            <a:ext cx="8305800" cy="4267200"/>
          </a:xfrm>
        </p:spPr>
        <p:txBody>
          <a:bodyPr/>
          <a:lstStyle/>
          <a:p>
            <a:pPr>
              <a:buFont typeface="Arial" panose="020B0604020202020204" pitchFamily="34" charset="0"/>
              <a:buChar char="•"/>
            </a:pPr>
            <a:r>
              <a:rPr lang="en-US" sz="2400" dirty="0"/>
              <a:t>Board Volunteer Advisory Committee</a:t>
            </a:r>
          </a:p>
          <a:p>
            <a:pPr>
              <a:buFont typeface="Arial" panose="020B0604020202020204" pitchFamily="34" charset="0"/>
              <a:buChar char="•"/>
            </a:pPr>
            <a:r>
              <a:rPr lang="en-US" sz="2400" dirty="0"/>
              <a:t>Certification Governance Committee Council</a:t>
            </a:r>
          </a:p>
          <a:p>
            <a:pPr>
              <a:buFont typeface="Arial" panose="020B0604020202020204" pitchFamily="34" charset="0"/>
              <a:buChar char="•"/>
            </a:pPr>
            <a:r>
              <a:rPr lang="en-US" sz="2400" dirty="0"/>
              <a:t>Ethics Review Committee</a:t>
            </a:r>
          </a:p>
          <a:p>
            <a:pPr>
              <a:buFont typeface="Arial" panose="020B0604020202020204" pitchFamily="34" charset="0"/>
              <a:buChar char="•"/>
            </a:pPr>
            <a:r>
              <a:rPr lang="en-US" sz="2400" dirty="0"/>
              <a:t>Global Accreditation Center for PM Education Programs</a:t>
            </a:r>
          </a:p>
          <a:p>
            <a:pPr>
              <a:buFont typeface="Arial" panose="020B0604020202020204" pitchFamily="34" charset="0"/>
              <a:buChar char="•"/>
            </a:pPr>
            <a:r>
              <a:rPr lang="en-US" sz="2400" dirty="0"/>
              <a:t>Nominating Committee</a:t>
            </a:r>
          </a:p>
          <a:p>
            <a:endParaRPr lang="en-US" dirty="0"/>
          </a:p>
        </p:txBody>
      </p:sp>
    </p:spTree>
    <p:extLst>
      <p:ext uri="{BB962C8B-B14F-4D97-AF65-F5344CB8AC3E}">
        <p14:creationId xmlns:p14="http://schemas.microsoft.com/office/powerpoint/2010/main" val="3333429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Board Volunteer Advisory Committee</a:t>
            </a:r>
          </a:p>
        </p:txBody>
      </p:sp>
      <p:sp>
        <p:nvSpPr>
          <p:cNvPr id="3" name="Content Placeholder 2"/>
          <p:cNvSpPr>
            <a:spLocks noGrp="1"/>
          </p:cNvSpPr>
          <p:nvPr>
            <p:ph idx="1"/>
          </p:nvPr>
        </p:nvSpPr>
        <p:spPr>
          <a:xfrm>
            <a:off x="304800" y="1447800"/>
            <a:ext cx="4648200" cy="4267200"/>
          </a:xfrm>
        </p:spPr>
        <p:txBody>
          <a:bodyPr/>
          <a:lstStyle/>
          <a:p>
            <a:r>
              <a:rPr lang="en-US" dirty="0"/>
              <a:t>Acts on behalf of the PMI Board of Directors to evaluate and recommend members to serve on the Board Support Committees  </a:t>
            </a:r>
          </a:p>
          <a:p>
            <a:r>
              <a:rPr lang="en-US" dirty="0"/>
              <a:t>Comprised of former RMs, and Chapter Board Members</a:t>
            </a:r>
          </a:p>
          <a:p>
            <a:r>
              <a:rPr lang="en-US" dirty="0"/>
              <a:t>9 Elected Members, 3 </a:t>
            </a:r>
            <a:r>
              <a:rPr lang="en-US" dirty="0" err="1"/>
              <a:t>yr</a:t>
            </a:r>
            <a:r>
              <a:rPr lang="en-US" dirty="0"/>
              <a:t> terms</a:t>
            </a:r>
          </a:p>
          <a:p>
            <a:r>
              <a:rPr lang="en-US" dirty="0"/>
              <a:t>Attend LIVPM, and other activities as requested and available</a:t>
            </a:r>
          </a:p>
        </p:txBody>
      </p:sp>
      <p:pic>
        <p:nvPicPr>
          <p:cNvPr id="5" name="Picture 4"/>
          <p:cNvPicPr>
            <a:picLocks noChangeAspect="1"/>
          </p:cNvPicPr>
          <p:nvPr/>
        </p:nvPicPr>
        <p:blipFill>
          <a:blip r:embed="rId2"/>
          <a:stretch>
            <a:fillRect/>
          </a:stretch>
        </p:blipFill>
        <p:spPr>
          <a:xfrm>
            <a:off x="4953000" y="1572238"/>
            <a:ext cx="3952875" cy="2647338"/>
          </a:xfrm>
          <a:prstGeom prst="rect">
            <a:avLst/>
          </a:prstGeom>
        </p:spPr>
      </p:pic>
    </p:spTree>
    <p:extLst>
      <p:ext uri="{BB962C8B-B14F-4D97-AF65-F5344CB8AC3E}">
        <p14:creationId xmlns:p14="http://schemas.microsoft.com/office/powerpoint/2010/main" val="1135268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Nominating Committee</a:t>
            </a:r>
          </a:p>
        </p:txBody>
      </p:sp>
      <p:sp>
        <p:nvSpPr>
          <p:cNvPr id="3" name="Content Placeholder 2"/>
          <p:cNvSpPr>
            <a:spLocks noGrp="1"/>
          </p:cNvSpPr>
          <p:nvPr>
            <p:ph idx="1"/>
          </p:nvPr>
        </p:nvSpPr>
        <p:spPr>
          <a:xfrm>
            <a:off x="228600" y="1447800"/>
            <a:ext cx="4724400" cy="4267200"/>
          </a:xfrm>
        </p:spPr>
        <p:txBody>
          <a:bodyPr/>
          <a:lstStyle/>
          <a:p>
            <a:r>
              <a:rPr lang="en-US" dirty="0"/>
              <a:t>Oversee and supervise the nominating process for PMI Board of Directors positions</a:t>
            </a:r>
          </a:p>
          <a:p>
            <a:r>
              <a:rPr lang="en-US" dirty="0"/>
              <a:t>Comprised of personnel with executive interviewing experience</a:t>
            </a:r>
          </a:p>
          <a:p>
            <a:r>
              <a:rPr lang="en-US" dirty="0"/>
              <a:t>5 Elected Members of different regions</a:t>
            </a:r>
          </a:p>
          <a:p>
            <a:r>
              <a:rPr lang="en-US" dirty="0"/>
              <a:t>Attend LIVPM, potential other travel for interviews, and teleconferences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1447800"/>
            <a:ext cx="2511417" cy="2743200"/>
          </a:xfrm>
          <a:prstGeom prst="rect">
            <a:avLst/>
          </a:prstGeom>
        </p:spPr>
      </p:pic>
    </p:spTree>
    <p:extLst>
      <p:ext uri="{BB962C8B-B14F-4D97-AF65-F5344CB8AC3E}">
        <p14:creationId xmlns:p14="http://schemas.microsoft.com/office/powerpoint/2010/main" val="218959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Review Committee (ERC)</a:t>
            </a:r>
          </a:p>
        </p:txBody>
      </p:sp>
      <p:sp>
        <p:nvSpPr>
          <p:cNvPr id="3" name="Content Placeholder 2"/>
          <p:cNvSpPr>
            <a:spLocks noGrp="1"/>
          </p:cNvSpPr>
          <p:nvPr>
            <p:ph idx="1"/>
          </p:nvPr>
        </p:nvSpPr>
        <p:spPr>
          <a:xfrm>
            <a:off x="304800" y="1447800"/>
            <a:ext cx="4648200" cy="4267200"/>
          </a:xfrm>
        </p:spPr>
        <p:txBody>
          <a:bodyPr/>
          <a:lstStyle/>
          <a:p>
            <a:r>
              <a:rPr lang="en-US" dirty="0"/>
              <a:t>Investigate and resolve ethics complaints related to violations of the PMI Code of Ethics that have been filed against PMI members &amp; other individuals…</a:t>
            </a:r>
          </a:p>
          <a:p>
            <a:r>
              <a:rPr lang="en-US" dirty="0"/>
              <a:t>Comprised of volunteers</a:t>
            </a:r>
          </a:p>
          <a:p>
            <a:r>
              <a:rPr lang="en-US" dirty="0"/>
              <a:t>6 members, staggered 3 year terms, option to apply for additional term</a:t>
            </a:r>
          </a:p>
          <a:p>
            <a:r>
              <a:rPr lang="en-US" dirty="0"/>
              <a:t>Attend LIVPM, LIM, and mid-year ERC Planning Meeting</a:t>
            </a:r>
          </a:p>
        </p:txBody>
      </p:sp>
      <p:pic>
        <p:nvPicPr>
          <p:cNvPr id="6" name="Picture 5"/>
          <p:cNvPicPr>
            <a:picLocks noChangeAspect="1"/>
          </p:cNvPicPr>
          <p:nvPr/>
        </p:nvPicPr>
        <p:blipFill>
          <a:blip r:embed="rId2"/>
          <a:stretch>
            <a:fillRect/>
          </a:stretch>
        </p:blipFill>
        <p:spPr>
          <a:xfrm>
            <a:off x="4953000" y="1576002"/>
            <a:ext cx="3886200" cy="2586424"/>
          </a:xfrm>
          <a:prstGeom prst="rect">
            <a:avLst/>
          </a:prstGeom>
        </p:spPr>
      </p:pic>
    </p:spTree>
    <p:extLst>
      <p:ext uri="{BB962C8B-B14F-4D97-AF65-F5344CB8AC3E}">
        <p14:creationId xmlns:p14="http://schemas.microsoft.com/office/powerpoint/2010/main" val="3720630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Member Advisory Groups (MAGs)</a:t>
            </a:r>
            <a:br>
              <a:rPr lang="en-US" dirty="0"/>
            </a:br>
            <a:endParaRPr lang="en-US" dirty="0"/>
          </a:p>
        </p:txBody>
      </p:sp>
      <p:sp>
        <p:nvSpPr>
          <p:cNvPr id="3" name="Content Placeholder 2"/>
          <p:cNvSpPr>
            <a:spLocks noGrp="1"/>
          </p:cNvSpPr>
          <p:nvPr>
            <p:ph idx="1"/>
          </p:nvPr>
        </p:nvSpPr>
        <p:spPr>
          <a:xfrm>
            <a:off x="304800" y="1143000"/>
            <a:ext cx="8305800" cy="5029200"/>
          </a:xfrm>
        </p:spPr>
        <p:txBody>
          <a:bodyPr/>
          <a:lstStyle/>
          <a:p>
            <a:pPr>
              <a:buFont typeface="Arial" panose="020B0604020202020204" pitchFamily="34" charset="0"/>
              <a:buChar char="•"/>
            </a:pPr>
            <a:r>
              <a:rPr lang="en-US" dirty="0"/>
              <a:t>Academic Member Advisory Group</a:t>
            </a:r>
          </a:p>
          <a:p>
            <a:pPr>
              <a:buFont typeface="Arial" panose="020B0604020202020204" pitchFamily="34" charset="0"/>
              <a:buChar char="•"/>
            </a:pPr>
            <a:r>
              <a:rPr lang="en-US" dirty="0"/>
              <a:t>Chapter Member Advisory Group</a:t>
            </a:r>
          </a:p>
          <a:p>
            <a:pPr>
              <a:buFont typeface="Arial" panose="020B0604020202020204" pitchFamily="34" charset="0"/>
              <a:buChar char="•"/>
            </a:pPr>
            <a:r>
              <a:rPr lang="en-US" dirty="0"/>
              <a:t>Ethics Member Advisory Group</a:t>
            </a:r>
          </a:p>
          <a:p>
            <a:pPr>
              <a:buFont typeface="Arial" panose="020B0604020202020204" pitchFamily="34" charset="0"/>
              <a:buChar char="•"/>
            </a:pPr>
            <a:r>
              <a:rPr lang="en-US" dirty="0"/>
              <a:t>OPM Advisory Group</a:t>
            </a:r>
          </a:p>
          <a:p>
            <a:pPr>
              <a:buFont typeface="Arial" panose="020B0604020202020204" pitchFamily="34" charset="0"/>
              <a:buChar char="•"/>
            </a:pPr>
            <a:r>
              <a:rPr lang="en-US" dirty="0"/>
              <a:t>Professional Awards Member Advisory Group</a:t>
            </a:r>
          </a:p>
          <a:p>
            <a:pPr>
              <a:buFont typeface="Arial" panose="020B0604020202020204" pitchFamily="34" charset="0"/>
              <a:buChar char="•"/>
            </a:pPr>
            <a:r>
              <a:rPr lang="en-US" dirty="0"/>
              <a:t>Registered Consultant Advisory Group</a:t>
            </a:r>
          </a:p>
          <a:p>
            <a:pPr>
              <a:buFont typeface="Arial" panose="020B0604020202020204" pitchFamily="34" charset="0"/>
              <a:buChar char="•"/>
            </a:pPr>
            <a:r>
              <a:rPr lang="en-US" dirty="0"/>
              <a:t>Registered Education Provider Advisory Group</a:t>
            </a:r>
          </a:p>
          <a:p>
            <a:pPr>
              <a:buFont typeface="Arial" panose="020B0604020202020204" pitchFamily="34" charset="0"/>
              <a:buChar char="•"/>
            </a:pPr>
            <a:r>
              <a:rPr lang="en-US" dirty="0"/>
              <a:t>Social Media Advisory Group Charter</a:t>
            </a:r>
          </a:p>
          <a:p>
            <a:pPr>
              <a:buFont typeface="Arial" panose="020B0604020202020204" pitchFamily="34" charset="0"/>
              <a:buChar char="•"/>
            </a:pPr>
            <a:r>
              <a:rPr lang="en-US" dirty="0"/>
              <a:t>Standards Member Advisory Group</a:t>
            </a:r>
          </a:p>
          <a:p>
            <a:pPr>
              <a:buFont typeface="Arial" panose="020B0604020202020204" pitchFamily="34" charset="0"/>
              <a:buChar char="•"/>
            </a:pPr>
            <a:r>
              <a:rPr lang="en-US" dirty="0"/>
              <a:t>Technology Member Advisory Group</a:t>
            </a:r>
          </a:p>
        </p:txBody>
      </p:sp>
    </p:spTree>
    <p:extLst>
      <p:ext uri="{BB962C8B-B14F-4D97-AF65-F5344CB8AC3E}">
        <p14:creationId xmlns:p14="http://schemas.microsoft.com/office/powerpoint/2010/main" val="1850522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Academic Member Advisory Group</a:t>
            </a:r>
          </a:p>
        </p:txBody>
      </p:sp>
      <p:sp>
        <p:nvSpPr>
          <p:cNvPr id="3" name="Content Placeholder 2"/>
          <p:cNvSpPr>
            <a:spLocks noGrp="1"/>
          </p:cNvSpPr>
          <p:nvPr>
            <p:ph idx="1"/>
          </p:nvPr>
        </p:nvSpPr>
        <p:spPr>
          <a:xfrm>
            <a:off x="304800" y="1447800"/>
            <a:ext cx="8153400" cy="4267200"/>
          </a:xfrm>
        </p:spPr>
        <p:txBody>
          <a:bodyPr/>
          <a:lstStyle/>
          <a:p>
            <a:r>
              <a:rPr lang="en-US" dirty="0"/>
              <a:t>Work in partnership with PMI Academic Resources staff to provide expert support for and recommendations regarding the array of programs and services…</a:t>
            </a:r>
          </a:p>
          <a:p>
            <a:r>
              <a:rPr lang="en-US" dirty="0"/>
              <a:t>No former volunteer experience required; Academic faculty/researchers distributed across gender, academic discipline, field, industry and professional role, and PMI geographic region </a:t>
            </a:r>
          </a:p>
          <a:p>
            <a:r>
              <a:rPr lang="en-US" dirty="0"/>
              <a:t>10 members, staggered 2 year terms, option to apply for additional term</a:t>
            </a:r>
          </a:p>
          <a:p>
            <a:r>
              <a:rPr lang="en-US" dirty="0"/>
              <a:t>Attend LIVPM (optional) and mid-year AMAG Planning Meeting</a:t>
            </a:r>
          </a:p>
        </p:txBody>
      </p:sp>
    </p:spTree>
    <p:extLst>
      <p:ext uri="{BB962C8B-B14F-4D97-AF65-F5344CB8AC3E}">
        <p14:creationId xmlns:p14="http://schemas.microsoft.com/office/powerpoint/2010/main" val="2616313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Member Advisory Group (CMAG)</a:t>
            </a:r>
          </a:p>
        </p:txBody>
      </p:sp>
      <p:sp>
        <p:nvSpPr>
          <p:cNvPr id="3" name="Content Placeholder 2"/>
          <p:cNvSpPr>
            <a:spLocks noGrp="1"/>
          </p:cNvSpPr>
          <p:nvPr>
            <p:ph idx="1"/>
          </p:nvPr>
        </p:nvSpPr>
        <p:spPr>
          <a:xfrm>
            <a:off x="266114" y="1143000"/>
            <a:ext cx="4953000" cy="4267200"/>
          </a:xfrm>
        </p:spPr>
        <p:txBody>
          <a:bodyPr/>
          <a:lstStyle/>
          <a:p>
            <a:r>
              <a:rPr lang="en-US" dirty="0"/>
              <a:t>Provide feedback to ensure that PMI delivers value to our chapters and their volunteers… add value to chapter volunteer programs and act as a vehicle between PMI and its chapters.</a:t>
            </a:r>
          </a:p>
          <a:p>
            <a:r>
              <a:rPr lang="en-US" dirty="0"/>
              <a:t>Comprised of former RMs, Chapter Board Members, and others with previous volunteer experience </a:t>
            </a:r>
          </a:p>
          <a:p>
            <a:r>
              <a:rPr lang="en-US" dirty="0"/>
              <a:t>8 members, staggered two year terms, option to apply for additional term</a:t>
            </a:r>
          </a:p>
          <a:p>
            <a:r>
              <a:rPr lang="en-US" dirty="0"/>
              <a:t>Attend LIVPM, LIM, and mid-year CMAG</a:t>
            </a:r>
          </a:p>
        </p:txBody>
      </p:sp>
      <p:pic>
        <p:nvPicPr>
          <p:cNvPr id="5" name="Picture 4"/>
          <p:cNvPicPr>
            <a:picLocks noChangeAspect="1"/>
          </p:cNvPicPr>
          <p:nvPr/>
        </p:nvPicPr>
        <p:blipFill>
          <a:blip r:embed="rId2"/>
          <a:stretch>
            <a:fillRect/>
          </a:stretch>
        </p:blipFill>
        <p:spPr>
          <a:xfrm>
            <a:off x="5181600" y="1797869"/>
            <a:ext cx="3698328" cy="2488381"/>
          </a:xfrm>
          <a:prstGeom prst="rect">
            <a:avLst/>
          </a:prstGeom>
        </p:spPr>
      </p:pic>
    </p:spTree>
    <p:extLst>
      <p:ext uri="{BB962C8B-B14F-4D97-AF65-F5344CB8AC3E}">
        <p14:creationId xmlns:p14="http://schemas.microsoft.com/office/powerpoint/2010/main" val="3246371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p:txBody>
          <a:bodyPr/>
          <a:lstStyle/>
          <a:p>
            <a:pPr eaLnBrk="1" hangingPunct="1"/>
            <a:r>
              <a:rPr lang="en-US" dirty="0">
                <a:solidFill>
                  <a:schemeClr val="accent1">
                    <a:lumMod val="50000"/>
                  </a:schemeClr>
                </a:solidFill>
              </a:rPr>
              <a:t>Agenda</a:t>
            </a:r>
            <a:br>
              <a:rPr lang="en-US" dirty="0"/>
            </a:br>
            <a:endParaRPr lang="en-US" dirty="0"/>
          </a:p>
        </p:txBody>
      </p:sp>
      <p:sp>
        <p:nvSpPr>
          <p:cNvPr id="16389" name="Rectangle 3"/>
          <p:cNvSpPr>
            <a:spLocks noGrp="1" noChangeArrowheads="1"/>
          </p:cNvSpPr>
          <p:nvPr>
            <p:ph type="body" idx="1"/>
          </p:nvPr>
        </p:nvSpPr>
        <p:spPr/>
        <p:txBody>
          <a:bodyPr/>
          <a:lstStyle/>
          <a:p>
            <a:pPr eaLnBrk="1" hangingPunct="1">
              <a:lnSpc>
                <a:spcPct val="140000"/>
              </a:lnSpc>
              <a:buFontTx/>
              <a:buNone/>
            </a:pPr>
            <a:r>
              <a:rPr lang="en-US" b="1" dirty="0">
                <a:solidFill>
                  <a:schemeClr val="accent1">
                    <a:lumMod val="50000"/>
                  </a:schemeClr>
                </a:solidFill>
              </a:rPr>
              <a:t>Introduction</a:t>
            </a:r>
          </a:p>
          <a:p>
            <a:pPr eaLnBrk="1" hangingPunct="1">
              <a:lnSpc>
                <a:spcPct val="140000"/>
              </a:lnSpc>
              <a:buFontTx/>
              <a:buNone/>
            </a:pPr>
            <a:r>
              <a:rPr lang="en-US" b="1" dirty="0">
                <a:solidFill>
                  <a:schemeClr val="accent1">
                    <a:lumMod val="50000"/>
                  </a:schemeClr>
                </a:solidFill>
              </a:rPr>
              <a:t>PMI Past, Present, Future</a:t>
            </a:r>
          </a:p>
          <a:p>
            <a:pPr eaLnBrk="1" hangingPunct="1">
              <a:lnSpc>
                <a:spcPct val="140000"/>
              </a:lnSpc>
              <a:buFontTx/>
              <a:buNone/>
            </a:pPr>
            <a:r>
              <a:rPr lang="en-US" b="1" dirty="0">
                <a:solidFill>
                  <a:schemeClr val="accent1">
                    <a:lumMod val="50000"/>
                  </a:schemeClr>
                </a:solidFill>
              </a:rPr>
              <a:t>PMI Structure Supporting Chapters</a:t>
            </a:r>
          </a:p>
          <a:p>
            <a:pPr eaLnBrk="1" hangingPunct="1">
              <a:lnSpc>
                <a:spcPct val="140000"/>
              </a:lnSpc>
              <a:buFontTx/>
              <a:buNone/>
            </a:pPr>
            <a:r>
              <a:rPr lang="en-US" b="1" dirty="0">
                <a:solidFill>
                  <a:schemeClr val="accent1">
                    <a:lumMod val="50000"/>
                  </a:schemeClr>
                </a:solidFill>
              </a:rPr>
              <a:t>Opportunities Beyond the Chapter</a:t>
            </a:r>
          </a:p>
          <a:p>
            <a:pPr eaLnBrk="1" hangingPunct="1">
              <a:lnSpc>
                <a:spcPct val="140000"/>
              </a:lnSpc>
              <a:buFontTx/>
              <a:buNone/>
            </a:pPr>
            <a:r>
              <a:rPr lang="en-US" b="1" dirty="0">
                <a:solidFill>
                  <a:schemeClr val="accent1">
                    <a:lumMod val="50000"/>
                  </a:schemeClr>
                </a:solidFill>
              </a:rPr>
              <a:t>Upcoming </a:t>
            </a:r>
            <a:r>
              <a:rPr lang="en-US" b="1">
                <a:solidFill>
                  <a:schemeClr val="accent1">
                    <a:lumMod val="50000"/>
                  </a:schemeClr>
                </a:solidFill>
              </a:rPr>
              <a:t>Events </a:t>
            </a:r>
          </a:p>
          <a:p>
            <a:pPr eaLnBrk="1" hangingPunct="1">
              <a:lnSpc>
                <a:spcPct val="140000"/>
              </a:lnSpc>
              <a:buFontTx/>
              <a:buNone/>
            </a:pPr>
            <a:r>
              <a:rPr lang="en-US" b="1" dirty="0">
                <a:solidFill>
                  <a:schemeClr val="accent1">
                    <a:lumMod val="50000"/>
                  </a:schemeClr>
                </a:solidFill>
              </a:rPr>
              <a:t>Q&amp;A</a:t>
            </a:r>
            <a:endParaRPr lang="en-US" dirty="0">
              <a:solidFill>
                <a:schemeClr val="accent1">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 Awards Member Advisory Group</a:t>
            </a:r>
          </a:p>
        </p:txBody>
      </p:sp>
      <p:sp>
        <p:nvSpPr>
          <p:cNvPr id="3" name="Content Placeholder 2"/>
          <p:cNvSpPr>
            <a:spLocks noGrp="1"/>
          </p:cNvSpPr>
          <p:nvPr>
            <p:ph idx="1"/>
          </p:nvPr>
        </p:nvSpPr>
        <p:spPr>
          <a:xfrm>
            <a:off x="304800" y="1447800"/>
            <a:ext cx="4495800" cy="4267200"/>
          </a:xfrm>
        </p:spPr>
        <p:txBody>
          <a:bodyPr/>
          <a:lstStyle/>
          <a:p>
            <a:r>
              <a:rPr lang="en-US" dirty="0"/>
              <a:t>Assist with the creation, direction, monitoring, and evaluation of the PMI Professional Awards Program </a:t>
            </a:r>
          </a:p>
          <a:p>
            <a:r>
              <a:rPr lang="en-US" dirty="0"/>
              <a:t>Comprised of former RMs, and Chapter Board Members</a:t>
            </a:r>
          </a:p>
          <a:p>
            <a:r>
              <a:rPr lang="en-US" dirty="0"/>
              <a:t>6 members, staggered 2 year terms, option to apply for additional term</a:t>
            </a:r>
          </a:p>
          <a:p>
            <a:r>
              <a:rPr lang="en-US" dirty="0"/>
              <a:t>Attend LIVPM, LIM, and mid-year AMAG Planning Meeting</a:t>
            </a:r>
          </a:p>
        </p:txBody>
      </p:sp>
      <p:pic>
        <p:nvPicPr>
          <p:cNvPr id="5" name="Picture 4"/>
          <p:cNvPicPr>
            <a:picLocks noChangeAspect="1"/>
          </p:cNvPicPr>
          <p:nvPr/>
        </p:nvPicPr>
        <p:blipFill>
          <a:blip r:embed="rId2"/>
          <a:stretch>
            <a:fillRect/>
          </a:stretch>
        </p:blipFill>
        <p:spPr>
          <a:xfrm>
            <a:off x="4953000" y="1628688"/>
            <a:ext cx="3895725" cy="2581362"/>
          </a:xfrm>
          <a:prstGeom prst="rect">
            <a:avLst/>
          </a:prstGeom>
        </p:spPr>
      </p:pic>
    </p:spTree>
    <p:extLst>
      <p:ext uri="{BB962C8B-B14F-4D97-AF65-F5344CB8AC3E}">
        <p14:creationId xmlns:p14="http://schemas.microsoft.com/office/powerpoint/2010/main" val="3503105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Standards Member Advisory Group</a:t>
            </a:r>
          </a:p>
        </p:txBody>
      </p:sp>
      <p:sp>
        <p:nvSpPr>
          <p:cNvPr id="3" name="Content Placeholder 2"/>
          <p:cNvSpPr>
            <a:spLocks noGrp="1"/>
          </p:cNvSpPr>
          <p:nvPr>
            <p:ph idx="1"/>
          </p:nvPr>
        </p:nvSpPr>
        <p:spPr>
          <a:xfrm>
            <a:off x="304800" y="1447800"/>
            <a:ext cx="4648200" cy="4267200"/>
          </a:xfrm>
        </p:spPr>
        <p:txBody>
          <a:bodyPr/>
          <a:lstStyle/>
          <a:p>
            <a:r>
              <a:rPr lang="en-US" dirty="0"/>
              <a:t>Advise the PMI Standards Manager in the development of PMI standards</a:t>
            </a:r>
          </a:p>
          <a:p>
            <a:r>
              <a:rPr lang="en-US" dirty="0"/>
              <a:t>No previous leadership experience; PMI member for 2 years</a:t>
            </a:r>
          </a:p>
          <a:p>
            <a:r>
              <a:rPr lang="en-US" dirty="0"/>
              <a:t>6 members, staggered 2 year terms, option to apply for additional term</a:t>
            </a:r>
          </a:p>
          <a:p>
            <a:r>
              <a:rPr lang="en-US" dirty="0"/>
              <a:t>Attend LIVPM, LIM, and mid-year SMAG Planning Meeting</a:t>
            </a:r>
          </a:p>
        </p:txBody>
      </p:sp>
      <p:pic>
        <p:nvPicPr>
          <p:cNvPr id="5" name="Picture 4"/>
          <p:cNvPicPr>
            <a:picLocks noChangeAspect="1"/>
          </p:cNvPicPr>
          <p:nvPr/>
        </p:nvPicPr>
        <p:blipFill>
          <a:blip r:embed="rId2"/>
          <a:stretch>
            <a:fillRect/>
          </a:stretch>
        </p:blipFill>
        <p:spPr>
          <a:xfrm>
            <a:off x="4953000" y="1446864"/>
            <a:ext cx="4010025" cy="2677462"/>
          </a:xfrm>
          <a:prstGeom prst="rect">
            <a:avLst/>
          </a:prstGeom>
        </p:spPr>
      </p:pic>
    </p:spTree>
    <p:extLst>
      <p:ext uri="{BB962C8B-B14F-4D97-AF65-F5344CB8AC3E}">
        <p14:creationId xmlns:p14="http://schemas.microsoft.com/office/powerpoint/2010/main" val="1694194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 Advisory (SMAG)</a:t>
            </a:r>
          </a:p>
        </p:txBody>
      </p:sp>
      <p:sp>
        <p:nvSpPr>
          <p:cNvPr id="3" name="Content Placeholder 2"/>
          <p:cNvSpPr>
            <a:spLocks noGrp="1"/>
          </p:cNvSpPr>
          <p:nvPr>
            <p:ph idx="1"/>
          </p:nvPr>
        </p:nvSpPr>
        <p:spPr>
          <a:xfrm>
            <a:off x="304800" y="1447800"/>
            <a:ext cx="4648200" cy="4267200"/>
          </a:xfrm>
        </p:spPr>
        <p:txBody>
          <a:bodyPr/>
          <a:lstStyle/>
          <a:p>
            <a:r>
              <a:rPr lang="en-US" dirty="0"/>
              <a:t>Work in partnership with PMI’s brand management staff to provide analysis and recommendations related to the current and future state of PMI’s social media strategy</a:t>
            </a:r>
          </a:p>
          <a:p>
            <a:r>
              <a:rPr lang="en-US" dirty="0"/>
              <a:t>No volunteer experience required; social media experience</a:t>
            </a:r>
          </a:p>
          <a:p>
            <a:r>
              <a:rPr lang="en-US" dirty="0"/>
              <a:t>5 members, staggered 2 year terms, option to apply for additional term</a:t>
            </a:r>
          </a:p>
          <a:p>
            <a:r>
              <a:rPr lang="en-US" dirty="0"/>
              <a:t>Attend LIVPM, LIM, and mid-year SMAG Planning Meeting</a:t>
            </a:r>
          </a:p>
        </p:txBody>
      </p:sp>
      <p:pic>
        <p:nvPicPr>
          <p:cNvPr id="5" name="Picture 4"/>
          <p:cNvPicPr>
            <a:picLocks noChangeAspect="1"/>
          </p:cNvPicPr>
          <p:nvPr/>
        </p:nvPicPr>
        <p:blipFill>
          <a:blip r:embed="rId2"/>
          <a:stretch>
            <a:fillRect/>
          </a:stretch>
        </p:blipFill>
        <p:spPr>
          <a:xfrm>
            <a:off x="4856860" y="1752601"/>
            <a:ext cx="4058540" cy="2647950"/>
          </a:xfrm>
          <a:prstGeom prst="rect">
            <a:avLst/>
          </a:prstGeom>
        </p:spPr>
      </p:pic>
    </p:spTree>
    <p:extLst>
      <p:ext uri="{BB962C8B-B14F-4D97-AF65-F5344CB8AC3E}">
        <p14:creationId xmlns:p14="http://schemas.microsoft.com/office/powerpoint/2010/main" val="1373748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Advisory Group (Tech MAG)</a:t>
            </a:r>
          </a:p>
        </p:txBody>
      </p:sp>
      <p:sp>
        <p:nvSpPr>
          <p:cNvPr id="3" name="Content Placeholder 2"/>
          <p:cNvSpPr>
            <a:spLocks noGrp="1"/>
          </p:cNvSpPr>
          <p:nvPr>
            <p:ph idx="1"/>
          </p:nvPr>
        </p:nvSpPr>
        <p:spPr>
          <a:xfrm>
            <a:off x="504456" y="1150428"/>
            <a:ext cx="4769387" cy="4869371"/>
          </a:xfrm>
        </p:spPr>
        <p:txBody>
          <a:bodyPr/>
          <a:lstStyle/>
          <a:p>
            <a:r>
              <a:rPr lang="en-US" dirty="0"/>
              <a:t>Work in partnership with PMI IT staff and serve as subject matter experts and provide guidance and recommendations on the conceptualization, and planning  of the information technology strategy</a:t>
            </a:r>
          </a:p>
          <a:p>
            <a:r>
              <a:rPr lang="en-US" dirty="0"/>
              <a:t>Comprised of technologists with no requirements for previous PMI leadership roles</a:t>
            </a:r>
          </a:p>
          <a:p>
            <a:r>
              <a:rPr lang="en-US" dirty="0"/>
              <a:t>8 members, staggered 2 year terms, option to apply for additional term</a:t>
            </a:r>
          </a:p>
          <a:p>
            <a:r>
              <a:rPr lang="en-US" dirty="0"/>
              <a:t>Attend LIVPM and LIM</a:t>
            </a:r>
          </a:p>
        </p:txBody>
      </p:sp>
      <p:pic>
        <p:nvPicPr>
          <p:cNvPr id="4" name="Picture 3"/>
          <p:cNvPicPr>
            <a:picLocks noChangeAspect="1"/>
          </p:cNvPicPr>
          <p:nvPr/>
        </p:nvPicPr>
        <p:blipFill>
          <a:blip r:embed="rId2"/>
          <a:stretch>
            <a:fillRect/>
          </a:stretch>
        </p:blipFill>
        <p:spPr>
          <a:xfrm>
            <a:off x="5273843" y="1150429"/>
            <a:ext cx="3689183" cy="2463240"/>
          </a:xfrm>
          <a:prstGeom prst="rect">
            <a:avLst/>
          </a:prstGeom>
        </p:spPr>
      </p:pic>
    </p:spTree>
    <p:extLst>
      <p:ext uri="{BB962C8B-B14F-4D97-AF65-F5344CB8AC3E}">
        <p14:creationId xmlns:p14="http://schemas.microsoft.com/office/powerpoint/2010/main" val="2167592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 Advisory (REP AG)</a:t>
            </a:r>
          </a:p>
        </p:txBody>
      </p:sp>
      <p:sp>
        <p:nvSpPr>
          <p:cNvPr id="3" name="Content Placeholder 2"/>
          <p:cNvSpPr>
            <a:spLocks noGrp="1"/>
          </p:cNvSpPr>
          <p:nvPr>
            <p:ph idx="1"/>
          </p:nvPr>
        </p:nvSpPr>
        <p:spPr>
          <a:xfrm>
            <a:off x="304800" y="1447800"/>
            <a:ext cx="4648200" cy="4267200"/>
          </a:xfrm>
        </p:spPr>
        <p:txBody>
          <a:bodyPr/>
          <a:lstStyle/>
          <a:p>
            <a:r>
              <a:rPr lang="en-US" dirty="0"/>
              <a:t>To support PMI R.E.P. Program staff in the execution of their operational responsibilities and accountabilities through advice, counsel, and direct participation …</a:t>
            </a:r>
          </a:p>
          <a:p>
            <a:r>
              <a:rPr lang="en-US" dirty="0"/>
              <a:t>No previous volunteer experience required; professional work experience considered</a:t>
            </a:r>
          </a:p>
          <a:p>
            <a:r>
              <a:rPr lang="en-US" dirty="0"/>
              <a:t>7-10 globally distributed members, no term limits</a:t>
            </a:r>
          </a:p>
          <a:p>
            <a:r>
              <a:rPr lang="en-US" dirty="0"/>
              <a:t>Attend LIVPM, and LIM</a:t>
            </a:r>
          </a:p>
        </p:txBody>
      </p:sp>
      <p:pic>
        <p:nvPicPr>
          <p:cNvPr id="5" name="Picture 4"/>
          <p:cNvPicPr>
            <a:picLocks noChangeAspect="1"/>
          </p:cNvPicPr>
          <p:nvPr/>
        </p:nvPicPr>
        <p:blipFill>
          <a:blip r:embed="rId2"/>
          <a:stretch>
            <a:fillRect/>
          </a:stretch>
        </p:blipFill>
        <p:spPr>
          <a:xfrm>
            <a:off x="4800600" y="1558576"/>
            <a:ext cx="4191000" cy="2832450"/>
          </a:xfrm>
          <a:prstGeom prst="rect">
            <a:avLst/>
          </a:prstGeom>
        </p:spPr>
      </p:pic>
    </p:spTree>
    <p:extLst>
      <p:ext uri="{BB962C8B-B14F-4D97-AF65-F5344CB8AC3E}">
        <p14:creationId xmlns:p14="http://schemas.microsoft.com/office/powerpoint/2010/main" val="1863231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7772400" cy="609600"/>
          </a:xfrm>
        </p:spPr>
        <p:txBody>
          <a:bodyPr/>
          <a:lstStyle/>
          <a:p>
            <a:r>
              <a:rPr lang="en-US" dirty="0"/>
              <a:t>Other Volunteer Opportunities</a:t>
            </a:r>
          </a:p>
        </p:txBody>
      </p:sp>
      <p:sp>
        <p:nvSpPr>
          <p:cNvPr id="3" name="Content Placeholder 2"/>
          <p:cNvSpPr>
            <a:spLocks noGrp="1"/>
          </p:cNvSpPr>
          <p:nvPr>
            <p:ph idx="1"/>
          </p:nvPr>
        </p:nvSpPr>
        <p:spPr>
          <a:xfrm>
            <a:off x="304800" y="1295400"/>
            <a:ext cx="8458200" cy="4724400"/>
          </a:xfrm>
        </p:spPr>
        <p:txBody>
          <a:bodyPr/>
          <a:lstStyle/>
          <a:p>
            <a:pPr marL="0" indent="0">
              <a:buNone/>
            </a:pPr>
            <a:r>
              <a:rPr lang="en-US" b="1" dirty="0"/>
              <a:t>Exam Development Volunteers</a:t>
            </a:r>
          </a:p>
          <a:p>
            <a:pPr marL="0" indent="0">
              <a:buNone/>
            </a:pPr>
            <a:r>
              <a:rPr lang="en-US" dirty="0"/>
              <a:t>PMI seeks volunteers to participate in exam development workshops conducted at least once a year in each of the four geographical regions. Participants are randomly selected based on specific selection criteria such as geographic area, years certified, industry and member status.</a:t>
            </a:r>
          </a:p>
          <a:p>
            <a:pPr marL="0" indent="0">
              <a:buNone/>
            </a:pPr>
            <a:r>
              <a:rPr lang="en-US" b="1" dirty="0"/>
              <a:t>PMI Awards Evaluators</a:t>
            </a:r>
          </a:p>
          <a:p>
            <a:pPr marL="0" indent="0">
              <a:buNone/>
            </a:pPr>
            <a:r>
              <a:rPr lang="en-US" dirty="0"/>
              <a:t>PMI awards evaluators are virtual volunteers whose commitment makes the PMI professional awards program possible. Volunteers from around the globe represent the world of organizations that rely on project management for success.</a:t>
            </a:r>
          </a:p>
        </p:txBody>
      </p:sp>
    </p:spTree>
    <p:extLst>
      <p:ext uri="{BB962C8B-B14F-4D97-AF65-F5344CB8AC3E}">
        <p14:creationId xmlns:p14="http://schemas.microsoft.com/office/powerpoint/2010/main" val="4079763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228600"/>
            <a:ext cx="7772400" cy="1066800"/>
          </a:xfrm>
        </p:spPr>
        <p:txBody>
          <a:bodyPr/>
          <a:lstStyle/>
          <a:p>
            <a:pPr eaLnBrk="1" hangingPunct="1"/>
            <a:r>
              <a:rPr lang="en-US" dirty="0"/>
              <a:t>PMI Upcoming Events</a:t>
            </a:r>
          </a:p>
        </p:txBody>
      </p:sp>
      <p:sp>
        <p:nvSpPr>
          <p:cNvPr id="4" name="Rectangle 3"/>
          <p:cNvSpPr txBox="1">
            <a:spLocks noChangeArrowheads="1"/>
          </p:cNvSpPr>
          <p:nvPr/>
        </p:nvSpPr>
        <p:spPr bwMode="auto">
          <a:xfrm>
            <a:off x="228600" y="1600200"/>
            <a:ext cx="4800600" cy="342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ct val="130000"/>
              </a:lnSpc>
              <a:spcBef>
                <a:spcPct val="20000"/>
              </a:spcBef>
              <a:spcAft>
                <a:spcPct val="0"/>
              </a:spcAft>
              <a:buClr>
                <a:srgbClr val="00747A"/>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r>
              <a:rPr lang="en-US" b="1" kern="0" dirty="0"/>
              <a:t>PMI North America</a:t>
            </a:r>
          </a:p>
          <a:p>
            <a:pPr lvl="1"/>
            <a:r>
              <a:rPr lang="en-US" kern="0" dirty="0"/>
              <a:t>PMI Leadership Institute Meeting 2016, San Diego CA – 9/22-24</a:t>
            </a:r>
          </a:p>
          <a:p>
            <a:pPr lvl="1"/>
            <a:r>
              <a:rPr lang="en-US" kern="0" dirty="0"/>
              <a:t>PMI Global Congress 2016 – San Diego, CA 9/24-26</a:t>
            </a:r>
          </a:p>
          <a:p>
            <a:pPr lvl="1"/>
            <a:r>
              <a:rPr lang="en-US" kern="0" dirty="0"/>
              <a:t>PMI LIVPM 2017 – Philadelphia, PA 01/17</a:t>
            </a:r>
          </a:p>
        </p:txBody>
      </p:sp>
      <p:sp>
        <p:nvSpPr>
          <p:cNvPr id="7" name="Date Placeholder 3"/>
          <p:cNvSpPr txBox="1">
            <a:spLocks/>
          </p:cNvSpPr>
          <p:nvPr/>
        </p:nvSpPr>
        <p:spPr>
          <a:xfrm>
            <a:off x="1524000" y="6572250"/>
            <a:ext cx="2209800" cy="228600"/>
          </a:xfrm>
          <a:prstGeom prst="rect">
            <a:avLst/>
          </a:prstGeom>
        </p:spPr>
        <p:txBody>
          <a:bodyPr/>
          <a:lstStyle>
            <a:defPPr>
              <a:defRPr lang="en-US"/>
            </a:defPPr>
            <a:lvl1pPr marL="0" algn="l"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fontAlgn="base" hangingPunct="0">
              <a:spcBef>
                <a:spcPct val="0"/>
              </a:spcBef>
              <a:spcAft>
                <a:spcPct val="0"/>
              </a:spcAft>
              <a:defRPr/>
            </a:pPr>
            <a:r>
              <a:rPr lang="en-US" dirty="0">
                <a:solidFill>
                  <a:srgbClr val="FFFFFF"/>
                </a:solidFill>
              </a:rPr>
              <a:t>What is PMI? I am PMI!</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483" y="3886200"/>
            <a:ext cx="3107765" cy="19812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483" y="1438275"/>
            <a:ext cx="3073400" cy="2305050"/>
          </a:xfrm>
          <a:prstGeom prst="rect">
            <a:avLst/>
          </a:prstGeom>
        </p:spPr>
      </p:pic>
    </p:spTree>
    <p:extLst>
      <p:ext uri="{BB962C8B-B14F-4D97-AF65-F5344CB8AC3E}">
        <p14:creationId xmlns:p14="http://schemas.microsoft.com/office/powerpoint/2010/main" val="1213052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7516" y="2743200"/>
            <a:ext cx="3970283" cy="1676400"/>
          </a:xfrm>
        </p:spPr>
        <p:txBody>
          <a:bodyPr/>
          <a:lstStyle/>
          <a:p>
            <a:pPr algn="ctr"/>
            <a:r>
              <a:rPr lang="en-US" sz="7200" dirty="0"/>
              <a:t>Q&amp;A</a:t>
            </a:r>
            <a:br>
              <a:rPr lang="en-US" dirty="0"/>
            </a:br>
            <a:br>
              <a:rPr lang="en-US" dirty="0"/>
            </a:br>
            <a:r>
              <a:rPr lang="en-US" sz="1800" dirty="0"/>
              <a:t>Contact:</a:t>
            </a:r>
            <a:br>
              <a:rPr lang="en-US" sz="1800" dirty="0"/>
            </a:br>
            <a:r>
              <a:rPr lang="en-US" sz="1800" dirty="0"/>
              <a:t>James.Devine@mentor.pmi.org Joseph.Paschall@mentor.pmi.org</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724400" cy="6400800"/>
          </a:xfrm>
          <a:prstGeom prst="rect">
            <a:avLst/>
          </a:prstGeom>
        </p:spPr>
      </p:pic>
      <p:grpSp>
        <p:nvGrpSpPr>
          <p:cNvPr id="8" name="Group 7"/>
          <p:cNvGrpSpPr/>
          <p:nvPr/>
        </p:nvGrpSpPr>
        <p:grpSpPr>
          <a:xfrm>
            <a:off x="1156138" y="224656"/>
            <a:ext cx="7136524" cy="1920767"/>
            <a:chOff x="1513490" y="1776248"/>
            <a:chExt cx="7136524" cy="1920767"/>
          </a:xfrm>
        </p:grpSpPr>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28151" t="35632" r="27618" b="47127"/>
            <a:stretch/>
          </p:blipFill>
          <p:spPr>
            <a:xfrm>
              <a:off x="4724400" y="2514600"/>
              <a:ext cx="3925614" cy="1182415"/>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27973" t="41609" r="27263" b="42069"/>
            <a:stretch/>
          </p:blipFill>
          <p:spPr>
            <a:xfrm>
              <a:off x="1513490" y="1776248"/>
              <a:ext cx="3972910" cy="1119352"/>
            </a:xfrm>
            <a:prstGeom prst="rect">
              <a:avLst/>
            </a:prstGeom>
          </p:spPr>
        </p:pic>
      </p:grpSp>
    </p:spTree>
    <p:extLst>
      <p:ext uri="{BB962C8B-B14F-4D97-AF65-F5344CB8AC3E}">
        <p14:creationId xmlns:p14="http://schemas.microsoft.com/office/powerpoint/2010/main" val="114441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500" y="1295400"/>
            <a:ext cx="5715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a:xfrm>
            <a:off x="685800" y="381000"/>
            <a:ext cx="7772400" cy="1066800"/>
          </a:xfrm>
          <a:prstGeom prst="rect">
            <a:avLst/>
          </a:prstGeom>
        </p:spPr>
        <p:txBody>
          <a:bodyPr/>
          <a:lstStyle>
            <a:lvl1pPr algn="l" rtl="0" eaLnBrk="1" fontAlgn="base" hangingPunct="1">
              <a:spcBef>
                <a:spcPct val="0"/>
              </a:spcBef>
              <a:spcAft>
                <a:spcPct val="0"/>
              </a:spcAft>
              <a:defRPr sz="2800" b="1">
                <a:solidFill>
                  <a:srgbClr val="00747A"/>
                </a:solidFill>
                <a:latin typeface="+mj-lt"/>
                <a:ea typeface="+mj-ea"/>
                <a:cs typeface="+mj-cs"/>
              </a:defRPr>
            </a:lvl1pPr>
            <a:lvl2pPr algn="l" rtl="0" eaLnBrk="1" fontAlgn="base" hangingPunct="1">
              <a:spcBef>
                <a:spcPct val="0"/>
              </a:spcBef>
              <a:spcAft>
                <a:spcPct val="0"/>
              </a:spcAft>
              <a:defRPr sz="2800" b="1">
                <a:solidFill>
                  <a:srgbClr val="007AC2"/>
                </a:solidFill>
                <a:latin typeface="Arial" charset="0"/>
              </a:defRPr>
            </a:lvl2pPr>
            <a:lvl3pPr algn="l" rtl="0" eaLnBrk="1" fontAlgn="base" hangingPunct="1">
              <a:spcBef>
                <a:spcPct val="0"/>
              </a:spcBef>
              <a:spcAft>
                <a:spcPct val="0"/>
              </a:spcAft>
              <a:defRPr sz="2800" b="1">
                <a:solidFill>
                  <a:srgbClr val="007AC2"/>
                </a:solidFill>
                <a:latin typeface="Arial" charset="0"/>
              </a:defRPr>
            </a:lvl3pPr>
            <a:lvl4pPr algn="l" rtl="0" eaLnBrk="1" fontAlgn="base" hangingPunct="1">
              <a:spcBef>
                <a:spcPct val="0"/>
              </a:spcBef>
              <a:spcAft>
                <a:spcPct val="0"/>
              </a:spcAft>
              <a:defRPr sz="2800" b="1">
                <a:solidFill>
                  <a:srgbClr val="007AC2"/>
                </a:solidFill>
                <a:latin typeface="Arial" charset="0"/>
              </a:defRPr>
            </a:lvl4pPr>
            <a:lvl5pPr algn="l" rtl="0" eaLnBrk="1" fontAlgn="base" hangingPunct="1">
              <a:spcBef>
                <a:spcPct val="0"/>
              </a:spcBef>
              <a:spcAft>
                <a:spcPct val="0"/>
              </a:spcAft>
              <a:defRPr sz="2800" b="1">
                <a:solidFill>
                  <a:srgbClr val="007AC2"/>
                </a:solidFill>
                <a:latin typeface="Arial" charset="0"/>
              </a:defRPr>
            </a:lvl5pPr>
            <a:lvl6pPr marL="457200" algn="l" rtl="0" eaLnBrk="1" fontAlgn="base" hangingPunct="1">
              <a:spcBef>
                <a:spcPct val="0"/>
              </a:spcBef>
              <a:spcAft>
                <a:spcPct val="0"/>
              </a:spcAft>
              <a:defRPr sz="2800" b="1">
                <a:solidFill>
                  <a:srgbClr val="007AC2"/>
                </a:solidFill>
                <a:latin typeface="Arial" charset="0"/>
              </a:defRPr>
            </a:lvl6pPr>
            <a:lvl7pPr marL="914400" algn="l" rtl="0" eaLnBrk="1" fontAlgn="base" hangingPunct="1">
              <a:spcBef>
                <a:spcPct val="0"/>
              </a:spcBef>
              <a:spcAft>
                <a:spcPct val="0"/>
              </a:spcAft>
              <a:defRPr sz="2800" b="1">
                <a:solidFill>
                  <a:srgbClr val="007AC2"/>
                </a:solidFill>
                <a:latin typeface="Arial" charset="0"/>
              </a:defRPr>
            </a:lvl7pPr>
            <a:lvl8pPr marL="1371600" algn="l" rtl="0" eaLnBrk="1" fontAlgn="base" hangingPunct="1">
              <a:spcBef>
                <a:spcPct val="0"/>
              </a:spcBef>
              <a:spcAft>
                <a:spcPct val="0"/>
              </a:spcAft>
              <a:defRPr sz="2800" b="1">
                <a:solidFill>
                  <a:srgbClr val="007AC2"/>
                </a:solidFill>
                <a:latin typeface="Arial" charset="0"/>
              </a:defRPr>
            </a:lvl8pPr>
            <a:lvl9pPr marL="1828800" algn="l" rtl="0" eaLnBrk="1" fontAlgn="base" hangingPunct="1">
              <a:spcBef>
                <a:spcPct val="0"/>
              </a:spcBef>
              <a:spcAft>
                <a:spcPct val="0"/>
              </a:spcAft>
              <a:defRPr sz="2800" b="1">
                <a:solidFill>
                  <a:srgbClr val="007AC2"/>
                </a:solidFill>
                <a:latin typeface="Arial" charset="0"/>
              </a:defRPr>
            </a:lvl9pPr>
          </a:lstStyle>
          <a:p>
            <a:r>
              <a:rPr lang="en-US" kern="0" dirty="0"/>
              <a:t>Introduction</a:t>
            </a:r>
            <a:br>
              <a:rPr lang="en-US" kern="0" dirty="0"/>
            </a:br>
            <a:endParaRPr lang="en-US" kern="0" dirty="0"/>
          </a:p>
        </p:txBody>
      </p:sp>
    </p:spTree>
    <p:custDataLst>
      <p:tags r:id="rId1"/>
    </p:custDataLst>
    <p:extLst>
      <p:ext uri="{BB962C8B-B14F-4D97-AF65-F5344CB8AC3E}">
        <p14:creationId xmlns:p14="http://schemas.microsoft.com/office/powerpoint/2010/main" val="65316641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1"/>
          <p:cNvPicPr>
            <a:picLocks noChangeAspect="1" noChangeArrowheads="1"/>
          </p:cNvPicPr>
          <p:nvPr/>
        </p:nvPicPr>
        <p:blipFill rotWithShape="1">
          <a:blip r:embed="rId2">
            <a:extLst>
              <a:ext uri="{28A0092B-C50C-407E-A947-70E740481C1C}">
                <a14:useLocalDpi xmlns:a14="http://schemas.microsoft.com/office/drawing/2010/main" val="0"/>
              </a:ext>
            </a:extLst>
          </a:blip>
          <a:srcRect t="-1" b="10000"/>
          <a:stretch/>
        </p:blipFill>
        <p:spPr bwMode="auto">
          <a:xfrm>
            <a:off x="-16565" y="-16565"/>
            <a:ext cx="9144000" cy="6172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56" y="-16565"/>
            <a:ext cx="9144000" cy="68484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1502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433387" y="228600"/>
            <a:ext cx="8277225" cy="5781675"/>
          </a:xfrm>
          <a:prstGeom prst="rect">
            <a:avLst/>
          </a:prstGeom>
        </p:spPr>
      </p:pic>
    </p:spTree>
    <p:extLst>
      <p:ext uri="{BB962C8B-B14F-4D97-AF65-F5344CB8AC3E}">
        <p14:creationId xmlns:p14="http://schemas.microsoft.com/office/powerpoint/2010/main" val="905804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81615"/>
            <a:ext cx="9144000" cy="5576385"/>
          </a:xfrm>
          <a:prstGeom prst="rect">
            <a:avLst/>
          </a:prstGeom>
          <a:noFill/>
          <a:ln>
            <a:noFill/>
          </a:ln>
          <a:effectLst/>
          <a:scene3d>
            <a:camera prst="obliqueBottomLef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0" y="1"/>
            <a:ext cx="9143999" cy="1384995"/>
          </a:xfrm>
          <a:prstGeom prst="rect">
            <a:avLst/>
          </a:prstGeom>
          <a:solidFill>
            <a:schemeClr val="accent1">
              <a:lumMod val="50000"/>
            </a:schemeClr>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2800" dirty="0"/>
              <a:t>1997</a:t>
            </a:r>
          </a:p>
          <a:p>
            <a:pPr algn="ctr"/>
            <a:r>
              <a:rPr lang="en-US" sz="2800" dirty="0"/>
              <a:t>31,333 Total Members. 6,119 Certification Holders Representing 96 Countries</a:t>
            </a:r>
          </a:p>
        </p:txBody>
      </p:sp>
      <p:sp>
        <p:nvSpPr>
          <p:cNvPr id="7" name="Rectangle 6"/>
          <p:cNvSpPr/>
          <p:nvPr/>
        </p:nvSpPr>
        <p:spPr bwMode="auto">
          <a:xfrm>
            <a:off x="1219200" y="2311400"/>
            <a:ext cx="1828800" cy="914400"/>
          </a:xfrm>
          <a:prstGeom prst="rect">
            <a:avLst/>
          </a:prstGeom>
          <a:solidFill>
            <a:schemeClr val="bg2">
              <a:lumMod val="20000"/>
              <a:lumOff val="80000"/>
            </a:schemeClr>
          </a:solidFill>
          <a:ln w="9525"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Times" charset="0"/>
              </a:rPr>
              <a:t>95% Membership</a:t>
            </a:r>
          </a:p>
          <a:p>
            <a:pPr marL="0" marR="0" indent="0" algn="l" defTabSz="914400" rtl="0" eaLnBrk="0" fontAlgn="base" latinLnBrk="0" hangingPunct="0">
              <a:lnSpc>
                <a:spcPct val="100000"/>
              </a:lnSpc>
              <a:spcBef>
                <a:spcPct val="0"/>
              </a:spcBef>
              <a:spcAft>
                <a:spcPct val="0"/>
              </a:spcAft>
              <a:buClrTx/>
              <a:buSzTx/>
              <a:buFontTx/>
              <a:buNone/>
              <a:tabLst/>
            </a:pPr>
            <a:r>
              <a:rPr lang="en-US" dirty="0">
                <a:latin typeface="Times" charset="0"/>
              </a:rPr>
              <a:t>93% PMPs</a:t>
            </a:r>
            <a:endParaRPr kumimoji="0" lang="en-US" b="0" i="0" u="none" strike="noStrike" cap="none" normalizeH="0" baseline="0" dirty="0">
              <a:ln>
                <a:noFill/>
              </a:ln>
              <a:solidFill>
                <a:schemeClr val="tx1"/>
              </a:solidFill>
              <a:effectLst/>
              <a:latin typeface="Times" charset="0"/>
            </a:endParaRPr>
          </a:p>
        </p:txBody>
      </p:sp>
      <p:sp>
        <p:nvSpPr>
          <p:cNvPr id="8" name="Rectangle 7"/>
          <p:cNvSpPr/>
          <p:nvPr/>
        </p:nvSpPr>
        <p:spPr bwMode="auto">
          <a:xfrm>
            <a:off x="1676400" y="4953000"/>
            <a:ext cx="2057400" cy="914400"/>
          </a:xfrm>
          <a:prstGeom prst="rect">
            <a:avLst/>
          </a:prstGeom>
          <a:solidFill>
            <a:schemeClr val="bg2">
              <a:lumMod val="20000"/>
              <a:lumOff val="80000"/>
            </a:schemeClr>
          </a:solidFill>
          <a:ln w="9525"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Times" charset="0"/>
              </a:rPr>
              <a:t>0.75% Membership</a:t>
            </a:r>
          </a:p>
          <a:p>
            <a:pPr marL="0" marR="0" indent="0" algn="l" defTabSz="914400" rtl="0" eaLnBrk="0" fontAlgn="base" latinLnBrk="0" hangingPunct="0">
              <a:lnSpc>
                <a:spcPct val="100000"/>
              </a:lnSpc>
              <a:spcBef>
                <a:spcPct val="0"/>
              </a:spcBef>
              <a:spcAft>
                <a:spcPct val="0"/>
              </a:spcAft>
              <a:buClrTx/>
              <a:buSzTx/>
              <a:buFontTx/>
              <a:buNone/>
              <a:tabLst/>
            </a:pPr>
            <a:r>
              <a:rPr lang="en-US" dirty="0">
                <a:latin typeface="Times" charset="0"/>
              </a:rPr>
              <a:t>0.5% PMPs</a:t>
            </a:r>
            <a:endParaRPr kumimoji="0" lang="en-US" b="0" i="0" u="none" strike="noStrike" cap="none" normalizeH="0" baseline="0" dirty="0">
              <a:ln>
                <a:noFill/>
              </a:ln>
              <a:solidFill>
                <a:schemeClr val="tx1"/>
              </a:solidFill>
              <a:effectLst/>
              <a:latin typeface="Times" charset="0"/>
            </a:endParaRPr>
          </a:p>
        </p:txBody>
      </p:sp>
      <p:sp>
        <p:nvSpPr>
          <p:cNvPr id="9" name="Rectangle 8"/>
          <p:cNvSpPr/>
          <p:nvPr/>
        </p:nvSpPr>
        <p:spPr bwMode="auto">
          <a:xfrm>
            <a:off x="4876800" y="3225800"/>
            <a:ext cx="1828800" cy="914400"/>
          </a:xfrm>
          <a:prstGeom prst="rect">
            <a:avLst/>
          </a:prstGeom>
          <a:solidFill>
            <a:schemeClr val="bg2">
              <a:lumMod val="20000"/>
              <a:lumOff val="80000"/>
            </a:schemeClr>
          </a:solidFill>
          <a:ln w="9525" cap="flat" cmpd="sng" algn="ctr">
            <a:solidFill>
              <a:schemeClr val="accent1"/>
            </a:solid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Times" charset="0"/>
              </a:rPr>
              <a:t>4% Membership</a:t>
            </a:r>
          </a:p>
          <a:p>
            <a:pPr marL="0" marR="0" indent="0" algn="l" defTabSz="914400" rtl="0" eaLnBrk="0" fontAlgn="base" latinLnBrk="0" hangingPunct="0">
              <a:lnSpc>
                <a:spcPct val="100000"/>
              </a:lnSpc>
              <a:spcBef>
                <a:spcPct val="0"/>
              </a:spcBef>
              <a:spcAft>
                <a:spcPct val="0"/>
              </a:spcAft>
              <a:buClrTx/>
              <a:buSzTx/>
              <a:buFontTx/>
              <a:buNone/>
              <a:tabLst/>
            </a:pPr>
            <a:r>
              <a:rPr lang="en-US" dirty="0">
                <a:latin typeface="Times" charset="0"/>
              </a:rPr>
              <a:t>3% PMPs</a:t>
            </a:r>
            <a:endParaRPr kumimoji="0" lang="en-US" b="0" i="0" u="none" strike="noStrike" cap="none" normalizeH="0" baseline="0" dirty="0">
              <a:ln>
                <a:noFill/>
              </a:ln>
              <a:solidFill>
                <a:schemeClr val="tx1"/>
              </a:solidFill>
              <a:effectLst/>
              <a:latin typeface="Times" charset="0"/>
            </a:endParaRPr>
          </a:p>
        </p:txBody>
      </p:sp>
      <p:sp>
        <p:nvSpPr>
          <p:cNvPr id="10" name="Rectangle 9"/>
          <p:cNvSpPr/>
          <p:nvPr/>
        </p:nvSpPr>
        <p:spPr bwMode="auto">
          <a:xfrm>
            <a:off x="6553200" y="5054600"/>
            <a:ext cx="2133600" cy="914400"/>
          </a:xfrm>
          <a:prstGeom prst="rect">
            <a:avLst/>
          </a:prstGeom>
          <a:solidFill>
            <a:schemeClr val="bg2">
              <a:lumMod val="20000"/>
              <a:lumOff val="80000"/>
            </a:schemeClr>
          </a:solidFill>
          <a:ln w="9525"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Times" charset="0"/>
              </a:rPr>
              <a:t>0.25% Membership</a:t>
            </a:r>
          </a:p>
          <a:p>
            <a:pPr marL="0" marR="0" indent="0" algn="l" defTabSz="914400" rtl="0" eaLnBrk="0" fontAlgn="base" latinLnBrk="0" hangingPunct="0">
              <a:lnSpc>
                <a:spcPct val="100000"/>
              </a:lnSpc>
              <a:spcBef>
                <a:spcPct val="0"/>
              </a:spcBef>
              <a:spcAft>
                <a:spcPct val="0"/>
              </a:spcAft>
              <a:buClrTx/>
              <a:buSzTx/>
              <a:buFontTx/>
              <a:buNone/>
              <a:tabLst/>
            </a:pPr>
            <a:r>
              <a:rPr lang="en-US" dirty="0">
                <a:latin typeface="Times" charset="0"/>
              </a:rPr>
              <a:t>3.5% PMPs</a:t>
            </a:r>
            <a:endParaRPr kumimoji="0" lang="en-US" b="0" i="0" u="none" strike="noStrike" cap="none" normalizeH="0" baseline="0" dirty="0">
              <a:ln>
                <a:noFill/>
              </a:ln>
              <a:solidFill>
                <a:schemeClr val="tx1"/>
              </a:solidFill>
              <a:effectLst/>
              <a:latin typeface="Times" charset="0"/>
            </a:endParaRPr>
          </a:p>
        </p:txBody>
      </p:sp>
    </p:spTree>
    <p:extLst>
      <p:ext uri="{BB962C8B-B14F-4D97-AF65-F5344CB8AC3E}">
        <p14:creationId xmlns:p14="http://schemas.microsoft.com/office/powerpoint/2010/main" val="78409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403697"/>
            <a:ext cx="9144001" cy="5454303"/>
          </a:xfrm>
          <a:prstGeom prst="rect">
            <a:avLst/>
          </a:prstGeom>
          <a:noFill/>
          <a:ln>
            <a:noFill/>
          </a:ln>
          <a:effectLst/>
          <a:scene3d>
            <a:camera prst="obliqueBottomLef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bwMode="auto">
          <a:xfrm>
            <a:off x="1066800" y="2819400"/>
            <a:ext cx="2133600" cy="914400"/>
          </a:xfrm>
          <a:prstGeom prst="rect">
            <a:avLst/>
          </a:prstGeom>
          <a:solidFill>
            <a:schemeClr val="bg1">
              <a:lumMod val="85000"/>
            </a:schemeClr>
          </a:solidFill>
          <a:ln w="9525"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a:ln>
                  <a:noFill/>
                </a:ln>
                <a:solidFill>
                  <a:srgbClr val="0070C0"/>
                </a:solidFill>
                <a:effectLst/>
                <a:latin typeface="Times" charset="0"/>
              </a:rPr>
              <a:t>60.1% Membership</a:t>
            </a:r>
          </a:p>
          <a:p>
            <a:pPr marL="0" marR="0" indent="0" algn="l" defTabSz="914400" rtl="0" eaLnBrk="0" fontAlgn="base" latinLnBrk="0" hangingPunct="0">
              <a:lnSpc>
                <a:spcPct val="100000"/>
              </a:lnSpc>
              <a:spcBef>
                <a:spcPct val="0"/>
              </a:spcBef>
              <a:spcAft>
                <a:spcPct val="0"/>
              </a:spcAft>
              <a:buClrTx/>
              <a:buSzTx/>
              <a:buFontTx/>
              <a:buNone/>
              <a:tabLst/>
            </a:pPr>
            <a:r>
              <a:rPr lang="en-US" b="1" dirty="0">
                <a:solidFill>
                  <a:srgbClr val="0070C0"/>
                </a:solidFill>
                <a:latin typeface="Times" charset="0"/>
              </a:rPr>
              <a:t>47.7% PMPs</a:t>
            </a:r>
            <a:endParaRPr kumimoji="0" lang="en-US" b="1" i="0" u="none" strike="noStrike" cap="none" normalizeH="0" baseline="0" dirty="0">
              <a:ln>
                <a:noFill/>
              </a:ln>
              <a:solidFill>
                <a:srgbClr val="0070C0"/>
              </a:solidFill>
              <a:effectLst/>
              <a:latin typeface="Times" charset="0"/>
            </a:endParaRPr>
          </a:p>
        </p:txBody>
      </p:sp>
      <p:sp>
        <p:nvSpPr>
          <p:cNvPr id="8" name="Rectangle 7"/>
          <p:cNvSpPr/>
          <p:nvPr/>
        </p:nvSpPr>
        <p:spPr bwMode="auto">
          <a:xfrm>
            <a:off x="1638656" y="4953000"/>
            <a:ext cx="2057400" cy="812800"/>
          </a:xfrm>
          <a:prstGeom prst="rect">
            <a:avLst/>
          </a:prstGeom>
          <a:solidFill>
            <a:schemeClr val="bg1">
              <a:lumMod val="85000"/>
            </a:schemeClr>
          </a:solidFill>
          <a:ln w="9525"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a:ln>
                  <a:noFill/>
                </a:ln>
                <a:solidFill>
                  <a:srgbClr val="0070C0"/>
                </a:solidFill>
                <a:effectLst/>
                <a:latin typeface="Times" charset="0"/>
              </a:rPr>
              <a:t>6.9% Membership</a:t>
            </a:r>
          </a:p>
          <a:p>
            <a:pPr marL="0" marR="0" indent="0" algn="l" defTabSz="914400" rtl="0" eaLnBrk="0" fontAlgn="base" latinLnBrk="0" hangingPunct="0">
              <a:lnSpc>
                <a:spcPct val="100000"/>
              </a:lnSpc>
              <a:spcBef>
                <a:spcPct val="0"/>
              </a:spcBef>
              <a:spcAft>
                <a:spcPct val="0"/>
              </a:spcAft>
              <a:buClrTx/>
              <a:buSzTx/>
              <a:buFontTx/>
              <a:buNone/>
              <a:tabLst/>
            </a:pPr>
            <a:r>
              <a:rPr lang="en-US" b="1" dirty="0">
                <a:solidFill>
                  <a:srgbClr val="0070C0"/>
                </a:solidFill>
                <a:latin typeface="Times" charset="0"/>
              </a:rPr>
              <a:t>5.0% PMPs</a:t>
            </a:r>
            <a:endParaRPr kumimoji="0" lang="en-US" b="1" i="0" u="none" strike="noStrike" cap="none" normalizeH="0" baseline="0" dirty="0">
              <a:ln>
                <a:noFill/>
              </a:ln>
              <a:solidFill>
                <a:srgbClr val="0070C0"/>
              </a:solidFill>
              <a:effectLst/>
              <a:latin typeface="Times" charset="0"/>
            </a:endParaRPr>
          </a:p>
        </p:txBody>
      </p:sp>
      <p:sp>
        <p:nvSpPr>
          <p:cNvPr id="9" name="Rectangle 8"/>
          <p:cNvSpPr/>
          <p:nvPr/>
        </p:nvSpPr>
        <p:spPr bwMode="auto">
          <a:xfrm>
            <a:off x="3810000" y="3987800"/>
            <a:ext cx="2438400" cy="812800"/>
          </a:xfrm>
          <a:prstGeom prst="rect">
            <a:avLst/>
          </a:prstGeom>
          <a:solidFill>
            <a:schemeClr val="bg1">
              <a:lumMod val="85000"/>
            </a:schemeClr>
          </a:solidFill>
          <a:ln w="9525"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a:ln>
                  <a:noFill/>
                </a:ln>
                <a:solidFill>
                  <a:srgbClr val="0070C0"/>
                </a:solidFill>
                <a:effectLst/>
                <a:latin typeface="Times" charset="0"/>
              </a:rPr>
              <a:t>15% Membership</a:t>
            </a:r>
          </a:p>
          <a:p>
            <a:pPr marL="0" marR="0" indent="0" algn="l" defTabSz="914400" rtl="0" eaLnBrk="0" fontAlgn="base" latinLnBrk="0" hangingPunct="0">
              <a:lnSpc>
                <a:spcPct val="100000"/>
              </a:lnSpc>
              <a:spcBef>
                <a:spcPct val="0"/>
              </a:spcBef>
              <a:spcAft>
                <a:spcPct val="0"/>
              </a:spcAft>
              <a:buClrTx/>
              <a:buSzTx/>
              <a:buFontTx/>
              <a:buNone/>
              <a:tabLst/>
            </a:pPr>
            <a:r>
              <a:rPr lang="en-US" b="1" dirty="0">
                <a:solidFill>
                  <a:srgbClr val="0070C0"/>
                </a:solidFill>
                <a:latin typeface="Times" charset="0"/>
              </a:rPr>
              <a:t>13.6% PMPs   </a:t>
            </a:r>
            <a:endParaRPr kumimoji="0" lang="en-US" b="1" i="0" u="none" strike="noStrike" cap="none" normalizeH="0" baseline="0" dirty="0">
              <a:ln>
                <a:noFill/>
              </a:ln>
              <a:solidFill>
                <a:srgbClr val="0070C0"/>
              </a:solidFill>
              <a:effectLst/>
              <a:latin typeface="Times" charset="0"/>
            </a:endParaRPr>
          </a:p>
        </p:txBody>
      </p:sp>
      <p:sp>
        <p:nvSpPr>
          <p:cNvPr id="10" name="Rectangle 9"/>
          <p:cNvSpPr/>
          <p:nvPr/>
        </p:nvSpPr>
        <p:spPr bwMode="auto">
          <a:xfrm>
            <a:off x="6615851" y="5062435"/>
            <a:ext cx="2238632" cy="812800"/>
          </a:xfrm>
          <a:prstGeom prst="rect">
            <a:avLst/>
          </a:prstGeom>
          <a:solidFill>
            <a:schemeClr val="bg1">
              <a:lumMod val="85000"/>
            </a:schemeClr>
          </a:solidFill>
          <a:ln w="9525"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b="1" dirty="0">
                <a:solidFill>
                  <a:srgbClr val="0070C0"/>
                </a:solidFill>
                <a:latin typeface="Times" charset="0"/>
              </a:rPr>
              <a:t>18%</a:t>
            </a:r>
            <a:r>
              <a:rPr kumimoji="0" lang="en-US" b="1" i="0" u="none" strike="noStrike" cap="none" normalizeH="0" baseline="0" dirty="0">
                <a:ln>
                  <a:noFill/>
                </a:ln>
                <a:solidFill>
                  <a:srgbClr val="0070C0"/>
                </a:solidFill>
                <a:effectLst/>
                <a:latin typeface="Times" charset="0"/>
              </a:rPr>
              <a:t> Membership</a:t>
            </a:r>
          </a:p>
          <a:p>
            <a:pPr marL="0" marR="0" indent="0" algn="l" defTabSz="914400" rtl="0" eaLnBrk="0" fontAlgn="base" latinLnBrk="0" hangingPunct="0">
              <a:lnSpc>
                <a:spcPct val="100000"/>
              </a:lnSpc>
              <a:spcBef>
                <a:spcPct val="0"/>
              </a:spcBef>
              <a:spcAft>
                <a:spcPct val="0"/>
              </a:spcAft>
              <a:buClrTx/>
              <a:buSzTx/>
              <a:buFontTx/>
              <a:buNone/>
              <a:tabLst/>
            </a:pPr>
            <a:r>
              <a:rPr lang="en-US" b="1" dirty="0">
                <a:solidFill>
                  <a:srgbClr val="0070C0"/>
                </a:solidFill>
                <a:latin typeface="Times" charset="0"/>
              </a:rPr>
              <a:t>34% PMPs</a:t>
            </a:r>
            <a:endParaRPr kumimoji="0" lang="en-US" b="1" i="0" u="none" strike="noStrike" cap="none" normalizeH="0" baseline="0" dirty="0">
              <a:ln>
                <a:noFill/>
              </a:ln>
              <a:solidFill>
                <a:srgbClr val="0070C0"/>
              </a:solidFill>
              <a:effectLst/>
              <a:latin typeface="Times" charset="0"/>
            </a:endParaRPr>
          </a:p>
        </p:txBody>
      </p:sp>
      <p:sp>
        <p:nvSpPr>
          <p:cNvPr id="11" name="TextBox 10"/>
          <p:cNvSpPr txBox="1"/>
          <p:nvPr/>
        </p:nvSpPr>
        <p:spPr>
          <a:xfrm>
            <a:off x="-1" y="18702"/>
            <a:ext cx="9143999" cy="1384995"/>
          </a:xfrm>
          <a:prstGeom prst="rect">
            <a:avLst/>
          </a:prstGeom>
          <a:solidFill>
            <a:schemeClr val="accent1">
              <a:lumMod val="5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2800" dirty="0"/>
              <a:t>February 2016</a:t>
            </a:r>
          </a:p>
          <a:p>
            <a:pPr algn="ctr"/>
            <a:r>
              <a:rPr lang="en-US" sz="2800" dirty="0"/>
              <a:t>478,493 Total Members. 694,000+ Certification Holders </a:t>
            </a:r>
          </a:p>
          <a:p>
            <a:pPr algn="ctr"/>
            <a:r>
              <a:rPr lang="en-US" sz="2800" dirty="0"/>
              <a:t>in Nearly Every Country in the World</a:t>
            </a:r>
          </a:p>
        </p:txBody>
      </p:sp>
    </p:spTree>
    <p:extLst>
      <p:ext uri="{BB962C8B-B14F-4D97-AF65-F5344CB8AC3E}">
        <p14:creationId xmlns:p14="http://schemas.microsoft.com/office/powerpoint/2010/main" val="4280783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64" y="76200"/>
            <a:ext cx="7772400" cy="1066800"/>
          </a:xfrm>
        </p:spPr>
        <p:txBody>
          <a:bodyPr/>
          <a:lstStyle/>
          <a:p>
            <a:r>
              <a:rPr lang="en-US" dirty="0"/>
              <a:t>LIVPM Jan 2016</a:t>
            </a:r>
          </a:p>
        </p:txBody>
      </p:sp>
      <p:pic>
        <p:nvPicPr>
          <p:cNvPr id="4" name="Picture 3"/>
          <p:cNvPicPr>
            <a:picLocks noChangeAspect="1"/>
          </p:cNvPicPr>
          <p:nvPr/>
        </p:nvPicPr>
        <p:blipFill>
          <a:blip r:embed="rId2"/>
          <a:stretch>
            <a:fillRect/>
          </a:stretch>
        </p:blipFill>
        <p:spPr>
          <a:xfrm>
            <a:off x="866775" y="957262"/>
            <a:ext cx="7410450" cy="4943475"/>
          </a:xfrm>
          <a:prstGeom prst="rect">
            <a:avLst/>
          </a:prstGeom>
        </p:spPr>
      </p:pic>
    </p:spTree>
    <p:extLst>
      <p:ext uri="{BB962C8B-B14F-4D97-AF65-F5344CB8AC3E}">
        <p14:creationId xmlns:p14="http://schemas.microsoft.com/office/powerpoint/2010/main" val="800532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22783" y="141157"/>
            <a:ext cx="7772400" cy="1066800"/>
          </a:xfrm>
        </p:spPr>
        <p:txBody>
          <a:bodyPr/>
          <a:lstStyle/>
          <a:p>
            <a:pPr algn="ctr" eaLnBrk="1" hangingPunct="1"/>
            <a:r>
              <a:rPr lang="en-US" dirty="0"/>
              <a:t>North America</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7075" y="5474439"/>
            <a:ext cx="868232" cy="832959"/>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90281" y="5479279"/>
            <a:ext cx="829763" cy="829763"/>
          </a:xfrm>
          <a:prstGeom prst="rect">
            <a:avLst/>
          </a:prstGeom>
        </p:spPr>
      </p:pic>
      <p:pic>
        <p:nvPicPr>
          <p:cNvPr id="1028" name="Picture 1027"/>
          <p:cNvPicPr>
            <a:picLocks noChangeAspect="1"/>
          </p:cNvPicPr>
          <p:nvPr/>
        </p:nvPicPr>
        <p:blipFill rotWithShape="1">
          <a:blip r:embed="rId5" cstate="print">
            <a:extLst>
              <a:ext uri="{28A0092B-C50C-407E-A947-70E740481C1C}">
                <a14:useLocalDpi xmlns:a14="http://schemas.microsoft.com/office/drawing/2010/main" val="0"/>
              </a:ext>
            </a:extLst>
          </a:blip>
          <a:srcRect b="20466"/>
          <a:stretch/>
        </p:blipFill>
        <p:spPr>
          <a:xfrm>
            <a:off x="3041737" y="4942205"/>
            <a:ext cx="851816" cy="848995"/>
          </a:xfrm>
          <a:prstGeom prst="rect">
            <a:avLst/>
          </a:prstGeom>
        </p:spPr>
      </p:pic>
      <p:sp>
        <p:nvSpPr>
          <p:cNvPr id="1031" name="TextBox 1030"/>
          <p:cNvSpPr txBox="1"/>
          <p:nvPr/>
        </p:nvSpPr>
        <p:spPr>
          <a:xfrm>
            <a:off x="319481" y="772180"/>
            <a:ext cx="1963075" cy="523220"/>
          </a:xfrm>
          <a:prstGeom prst="rect">
            <a:avLst/>
          </a:prstGeom>
          <a:noFill/>
        </p:spPr>
        <p:txBody>
          <a:bodyPr wrap="square" rtlCol="0">
            <a:spAutoFit/>
          </a:bodyPr>
          <a:lstStyle/>
          <a:p>
            <a:pPr algn="ctr"/>
            <a:r>
              <a:rPr lang="en-US" sz="1400" i="1" dirty="0">
                <a:solidFill>
                  <a:schemeClr val="accent1">
                    <a:lumMod val="50000"/>
                  </a:schemeClr>
                </a:solidFill>
              </a:rPr>
              <a:t>Region 1</a:t>
            </a:r>
          </a:p>
          <a:p>
            <a:pPr algn="ctr"/>
            <a:r>
              <a:rPr lang="en-US" sz="1400" i="1" dirty="0">
                <a:solidFill>
                  <a:schemeClr val="accent1">
                    <a:lumMod val="50000"/>
                  </a:schemeClr>
                </a:solidFill>
              </a:rPr>
              <a:t>NW US &amp; West CA</a:t>
            </a:r>
          </a:p>
        </p:txBody>
      </p:sp>
      <p:sp>
        <p:nvSpPr>
          <p:cNvPr id="43" name="TextBox 42"/>
          <p:cNvSpPr txBox="1"/>
          <p:nvPr/>
        </p:nvSpPr>
        <p:spPr>
          <a:xfrm>
            <a:off x="2622916" y="772180"/>
            <a:ext cx="1868058" cy="523220"/>
          </a:xfrm>
          <a:prstGeom prst="rect">
            <a:avLst/>
          </a:prstGeom>
          <a:noFill/>
        </p:spPr>
        <p:txBody>
          <a:bodyPr wrap="square" rtlCol="0">
            <a:spAutoFit/>
          </a:bodyPr>
          <a:lstStyle/>
          <a:p>
            <a:pPr algn="ctr"/>
            <a:r>
              <a:rPr lang="en-US" sz="1400" i="1" dirty="0">
                <a:solidFill>
                  <a:schemeClr val="accent1">
                    <a:lumMod val="50000"/>
                  </a:schemeClr>
                </a:solidFill>
              </a:rPr>
              <a:t>Region 2</a:t>
            </a:r>
          </a:p>
          <a:p>
            <a:pPr algn="ctr"/>
            <a:r>
              <a:rPr lang="en-US" sz="1400" i="1" dirty="0">
                <a:solidFill>
                  <a:schemeClr val="accent1">
                    <a:lumMod val="50000"/>
                  </a:schemeClr>
                </a:solidFill>
              </a:rPr>
              <a:t>NC US &amp; C. CA</a:t>
            </a:r>
          </a:p>
        </p:txBody>
      </p:sp>
      <p:sp>
        <p:nvSpPr>
          <p:cNvPr id="36" name="TextBox 35"/>
          <p:cNvSpPr txBox="1"/>
          <p:nvPr/>
        </p:nvSpPr>
        <p:spPr>
          <a:xfrm>
            <a:off x="4660776" y="772180"/>
            <a:ext cx="1810151" cy="523220"/>
          </a:xfrm>
          <a:prstGeom prst="rect">
            <a:avLst/>
          </a:prstGeom>
          <a:noFill/>
        </p:spPr>
        <p:txBody>
          <a:bodyPr wrap="square" rtlCol="0">
            <a:spAutoFit/>
          </a:bodyPr>
          <a:lstStyle/>
          <a:p>
            <a:pPr algn="ctr"/>
            <a:r>
              <a:rPr lang="en-US" sz="1400" i="1" dirty="0">
                <a:solidFill>
                  <a:schemeClr val="accent1">
                    <a:lumMod val="50000"/>
                  </a:schemeClr>
                </a:solidFill>
              </a:rPr>
              <a:t>Region 3</a:t>
            </a:r>
          </a:p>
          <a:p>
            <a:pPr algn="ctr"/>
            <a:r>
              <a:rPr lang="en-US" sz="1400" i="1" dirty="0">
                <a:solidFill>
                  <a:schemeClr val="accent1">
                    <a:lumMod val="50000"/>
                  </a:schemeClr>
                </a:solidFill>
              </a:rPr>
              <a:t>Far NE &amp; E. CA</a:t>
            </a:r>
          </a:p>
        </p:txBody>
      </p:sp>
      <p:sp>
        <p:nvSpPr>
          <p:cNvPr id="37" name="TextBox 36"/>
          <p:cNvSpPr txBox="1"/>
          <p:nvPr/>
        </p:nvSpPr>
        <p:spPr>
          <a:xfrm>
            <a:off x="6834142" y="514562"/>
            <a:ext cx="1842116" cy="523220"/>
          </a:xfrm>
          <a:prstGeom prst="rect">
            <a:avLst/>
          </a:prstGeom>
          <a:noFill/>
        </p:spPr>
        <p:txBody>
          <a:bodyPr wrap="square" rtlCol="0">
            <a:spAutoFit/>
          </a:bodyPr>
          <a:lstStyle/>
          <a:p>
            <a:pPr algn="ctr"/>
            <a:r>
              <a:rPr lang="en-US" sz="1400" i="1" dirty="0">
                <a:solidFill>
                  <a:schemeClr val="accent1">
                    <a:lumMod val="50000"/>
                  </a:schemeClr>
                </a:solidFill>
              </a:rPr>
              <a:t>Region 4</a:t>
            </a:r>
          </a:p>
          <a:p>
            <a:pPr algn="ctr"/>
            <a:r>
              <a:rPr lang="en-US" sz="1400" i="1" dirty="0">
                <a:solidFill>
                  <a:schemeClr val="accent1">
                    <a:lumMod val="50000"/>
                  </a:schemeClr>
                </a:solidFill>
              </a:rPr>
              <a:t>Northern US</a:t>
            </a:r>
          </a:p>
        </p:txBody>
      </p:sp>
      <p:sp>
        <p:nvSpPr>
          <p:cNvPr id="38" name="TextBox 37"/>
          <p:cNvSpPr txBox="1"/>
          <p:nvPr/>
        </p:nvSpPr>
        <p:spPr>
          <a:xfrm>
            <a:off x="450655" y="3426023"/>
            <a:ext cx="1803846" cy="523220"/>
          </a:xfrm>
          <a:prstGeom prst="rect">
            <a:avLst/>
          </a:prstGeom>
          <a:noFill/>
        </p:spPr>
        <p:txBody>
          <a:bodyPr wrap="square" rtlCol="0">
            <a:spAutoFit/>
          </a:bodyPr>
          <a:lstStyle/>
          <a:p>
            <a:pPr algn="ctr"/>
            <a:r>
              <a:rPr lang="en-US" sz="1400" i="1" dirty="0">
                <a:solidFill>
                  <a:schemeClr val="accent1">
                    <a:lumMod val="50000"/>
                  </a:schemeClr>
                </a:solidFill>
              </a:rPr>
              <a:t>Region 5</a:t>
            </a:r>
          </a:p>
          <a:p>
            <a:pPr algn="ctr"/>
            <a:r>
              <a:rPr lang="en-US" sz="1400" i="1" dirty="0">
                <a:solidFill>
                  <a:schemeClr val="accent1">
                    <a:lumMod val="50000"/>
                  </a:schemeClr>
                </a:solidFill>
              </a:rPr>
              <a:t>Mid-Atlantic US</a:t>
            </a:r>
          </a:p>
        </p:txBody>
      </p:sp>
      <p:sp>
        <p:nvSpPr>
          <p:cNvPr id="39" name="TextBox 38"/>
          <p:cNvSpPr txBox="1"/>
          <p:nvPr/>
        </p:nvSpPr>
        <p:spPr>
          <a:xfrm>
            <a:off x="9253225" y="11778275"/>
            <a:ext cx="293055" cy="1600438"/>
          </a:xfrm>
          <a:prstGeom prst="rect">
            <a:avLst/>
          </a:prstGeom>
          <a:noFill/>
        </p:spPr>
        <p:txBody>
          <a:bodyPr wrap="square" rtlCol="0">
            <a:spAutoFit/>
          </a:bodyPr>
          <a:lstStyle/>
          <a:p>
            <a:pPr algn="ctr"/>
            <a:r>
              <a:rPr lang="en-US" sz="1400" i="1" dirty="0">
                <a:solidFill>
                  <a:srgbClr val="0070C0"/>
                </a:solidFill>
              </a:rPr>
              <a:t>Region 6</a:t>
            </a:r>
          </a:p>
        </p:txBody>
      </p:sp>
      <p:sp>
        <p:nvSpPr>
          <p:cNvPr id="40" name="TextBox 39"/>
          <p:cNvSpPr txBox="1"/>
          <p:nvPr/>
        </p:nvSpPr>
        <p:spPr>
          <a:xfrm>
            <a:off x="4852407" y="3426023"/>
            <a:ext cx="1323104" cy="523220"/>
          </a:xfrm>
          <a:prstGeom prst="rect">
            <a:avLst/>
          </a:prstGeom>
          <a:noFill/>
        </p:spPr>
        <p:txBody>
          <a:bodyPr wrap="square" rtlCol="0">
            <a:spAutoFit/>
          </a:bodyPr>
          <a:lstStyle/>
          <a:p>
            <a:pPr algn="ctr"/>
            <a:r>
              <a:rPr lang="en-US" sz="1400" i="1" dirty="0">
                <a:solidFill>
                  <a:schemeClr val="accent1">
                    <a:lumMod val="50000"/>
                  </a:schemeClr>
                </a:solidFill>
              </a:rPr>
              <a:t>Region 7</a:t>
            </a:r>
          </a:p>
          <a:p>
            <a:pPr algn="ctr"/>
            <a:r>
              <a:rPr lang="en-US" sz="1400" i="1" dirty="0">
                <a:solidFill>
                  <a:schemeClr val="accent1">
                    <a:lumMod val="50000"/>
                  </a:schemeClr>
                </a:solidFill>
              </a:rPr>
              <a:t>Southwest US</a:t>
            </a:r>
          </a:p>
        </p:txBody>
      </p:sp>
      <p:sp>
        <p:nvSpPr>
          <p:cNvPr id="41" name="TextBox 40"/>
          <p:cNvSpPr txBox="1"/>
          <p:nvPr/>
        </p:nvSpPr>
        <p:spPr>
          <a:xfrm>
            <a:off x="6872412" y="2968823"/>
            <a:ext cx="1803846" cy="523220"/>
          </a:xfrm>
          <a:prstGeom prst="rect">
            <a:avLst/>
          </a:prstGeom>
          <a:noFill/>
        </p:spPr>
        <p:txBody>
          <a:bodyPr wrap="square" rtlCol="0">
            <a:spAutoFit/>
          </a:bodyPr>
          <a:lstStyle/>
          <a:p>
            <a:pPr algn="ctr"/>
            <a:r>
              <a:rPr lang="en-US" sz="1400" i="1" dirty="0">
                <a:solidFill>
                  <a:schemeClr val="accent1">
                    <a:lumMod val="50000"/>
                  </a:schemeClr>
                </a:solidFill>
              </a:rPr>
              <a:t>Region 14</a:t>
            </a:r>
          </a:p>
          <a:p>
            <a:pPr algn="ctr"/>
            <a:r>
              <a:rPr lang="en-US" sz="1400" i="1" dirty="0">
                <a:solidFill>
                  <a:schemeClr val="accent1">
                    <a:lumMod val="50000"/>
                  </a:schemeClr>
                </a:solidFill>
              </a:rPr>
              <a:t>SE US &amp; Carib.</a:t>
            </a:r>
          </a:p>
        </p:txBody>
      </p:sp>
      <p:pic>
        <p:nvPicPr>
          <p:cNvPr id="42" name="Picture 41"/>
          <p:cNvPicPr>
            <a:picLocks noChangeAspect="1"/>
          </p:cNvPicPr>
          <p:nvPr/>
        </p:nvPicPr>
        <p:blipFill rotWithShape="1">
          <a:blip r:embed="rId6" cstate="print">
            <a:extLst>
              <a:ext uri="{28A0092B-C50C-407E-A947-70E740481C1C}">
                <a14:useLocalDpi xmlns:a14="http://schemas.microsoft.com/office/drawing/2010/main" val="0"/>
              </a:ext>
            </a:extLst>
          </a:blip>
          <a:srcRect b="18073"/>
          <a:stretch/>
        </p:blipFill>
        <p:spPr>
          <a:xfrm>
            <a:off x="441721" y="1266849"/>
            <a:ext cx="807016" cy="866751"/>
          </a:xfrm>
          <a:prstGeom prst="rect">
            <a:avLst/>
          </a:prstGeom>
        </p:spPr>
      </p:pic>
      <p:pic>
        <p:nvPicPr>
          <p:cNvPr id="44" name="Picture 43"/>
          <p:cNvPicPr>
            <a:picLocks noChangeAspect="1"/>
          </p:cNvPicPr>
          <p:nvPr/>
        </p:nvPicPr>
        <p:blipFill rotWithShape="1">
          <a:blip r:embed="rId7" cstate="print">
            <a:extLst>
              <a:ext uri="{28A0092B-C50C-407E-A947-70E740481C1C}">
                <a14:useLocalDpi xmlns:a14="http://schemas.microsoft.com/office/drawing/2010/main" val="0"/>
              </a:ext>
            </a:extLst>
          </a:blip>
          <a:srcRect l="-1634" t="6137" r="1634" b="11012"/>
          <a:stretch/>
        </p:blipFill>
        <p:spPr>
          <a:xfrm>
            <a:off x="1422189" y="1271160"/>
            <a:ext cx="832751" cy="862440"/>
          </a:xfrm>
          <a:prstGeom prst="rect">
            <a:avLst/>
          </a:prstGeom>
        </p:spPr>
      </p:pic>
      <p:pic>
        <p:nvPicPr>
          <p:cNvPr id="46" name="Picture 45"/>
          <p:cNvPicPr>
            <a:picLocks noChangeAspect="1"/>
          </p:cNvPicPr>
          <p:nvPr/>
        </p:nvPicPr>
        <p:blipFill rotWithShape="1">
          <a:blip r:embed="rId7" cstate="print">
            <a:extLst>
              <a:ext uri="{28A0092B-C50C-407E-A947-70E740481C1C}">
                <a14:useLocalDpi xmlns:a14="http://schemas.microsoft.com/office/drawing/2010/main" val="0"/>
              </a:ext>
            </a:extLst>
          </a:blip>
          <a:srcRect l="-1634" t="6137" r="1634" b="11012"/>
          <a:stretch/>
        </p:blipFill>
        <p:spPr>
          <a:xfrm>
            <a:off x="5617132" y="1271160"/>
            <a:ext cx="832751" cy="862440"/>
          </a:xfrm>
          <a:prstGeom prst="rect">
            <a:avLst/>
          </a:prstGeom>
        </p:spPr>
      </p:pic>
      <p:pic>
        <p:nvPicPr>
          <p:cNvPr id="47" name="Picture 46"/>
          <p:cNvPicPr>
            <a:picLocks noChangeAspect="1"/>
          </p:cNvPicPr>
          <p:nvPr/>
        </p:nvPicPr>
        <p:blipFill rotWithShape="1">
          <a:blip r:embed="rId7" cstate="print">
            <a:extLst>
              <a:ext uri="{28A0092B-C50C-407E-A947-70E740481C1C}">
                <a14:useLocalDpi xmlns:a14="http://schemas.microsoft.com/office/drawing/2010/main" val="0"/>
              </a:ext>
            </a:extLst>
          </a:blip>
          <a:srcRect l="-1634" t="6137" r="1634" b="11012"/>
          <a:stretch/>
        </p:blipFill>
        <p:spPr>
          <a:xfrm>
            <a:off x="4742430" y="3985403"/>
            <a:ext cx="832751" cy="862440"/>
          </a:xfrm>
          <a:prstGeom prst="rect">
            <a:avLst/>
          </a:prstGeom>
        </p:spPr>
      </p:pic>
      <p:pic>
        <p:nvPicPr>
          <p:cNvPr id="48" name="Picture 47"/>
          <p:cNvPicPr>
            <a:picLocks noChangeAspect="1"/>
          </p:cNvPicPr>
          <p:nvPr/>
        </p:nvPicPr>
        <p:blipFill rotWithShape="1">
          <a:blip r:embed="rId8" cstate="print">
            <a:extLst>
              <a:ext uri="{28A0092B-C50C-407E-A947-70E740481C1C}">
                <a14:useLocalDpi xmlns:a14="http://schemas.microsoft.com/office/drawing/2010/main" val="0"/>
              </a:ext>
            </a:extLst>
          </a:blip>
          <a:srcRect b="18750"/>
          <a:stretch/>
        </p:blipFill>
        <p:spPr>
          <a:xfrm>
            <a:off x="3519718" y="1286273"/>
            <a:ext cx="834292" cy="847327"/>
          </a:xfrm>
          <a:prstGeom prst="rect">
            <a:avLst/>
          </a:prstGeom>
        </p:spPr>
      </p:pic>
      <p:pic>
        <p:nvPicPr>
          <p:cNvPr id="49" name="Picture 48"/>
          <p:cNvPicPr>
            <a:picLocks noChangeAspect="1"/>
          </p:cNvPicPr>
          <p:nvPr/>
        </p:nvPicPr>
        <p:blipFill rotWithShape="1">
          <a:blip r:embed="rId9" cstate="print">
            <a:extLst>
              <a:ext uri="{28A0092B-C50C-407E-A947-70E740481C1C}">
                <a14:useLocalDpi xmlns:a14="http://schemas.microsoft.com/office/drawing/2010/main" val="0"/>
              </a:ext>
            </a:extLst>
          </a:blip>
          <a:srcRect b="18750"/>
          <a:stretch/>
        </p:blipFill>
        <p:spPr>
          <a:xfrm>
            <a:off x="7817191" y="992650"/>
            <a:ext cx="834292" cy="880990"/>
          </a:xfrm>
          <a:prstGeom prst="rect">
            <a:avLst/>
          </a:prstGeom>
        </p:spPr>
      </p:pic>
      <p:pic>
        <p:nvPicPr>
          <p:cNvPr id="50" name="Picture 49"/>
          <p:cNvPicPr>
            <a:picLocks noChangeAspect="1"/>
          </p:cNvPicPr>
          <p:nvPr/>
        </p:nvPicPr>
        <p:blipFill rotWithShape="1">
          <a:blip r:embed="rId10" cstate="print">
            <a:extLst>
              <a:ext uri="{28A0092B-C50C-407E-A947-70E740481C1C}">
                <a14:useLocalDpi xmlns:a14="http://schemas.microsoft.com/office/drawing/2010/main" val="0"/>
              </a:ext>
            </a:extLst>
          </a:blip>
          <a:srcRect b="18750"/>
          <a:stretch/>
        </p:blipFill>
        <p:spPr>
          <a:xfrm>
            <a:off x="3529543" y="3939287"/>
            <a:ext cx="834292" cy="861313"/>
          </a:xfrm>
          <a:prstGeom prst="rect">
            <a:avLst/>
          </a:prstGeom>
        </p:spPr>
      </p:pic>
      <p:pic>
        <p:nvPicPr>
          <p:cNvPr id="52" name="Picture 51"/>
          <p:cNvPicPr/>
          <p:nvPr/>
        </p:nvPicPr>
        <p:blipFill>
          <a:blip r:embed="rId11" cstate="print">
            <a:extLst>
              <a:ext uri="{28A0092B-C50C-407E-A947-70E740481C1C}">
                <a14:useLocalDpi xmlns:a14="http://schemas.microsoft.com/office/drawing/2010/main" val="0"/>
              </a:ext>
            </a:extLst>
          </a:blip>
          <a:stretch>
            <a:fillRect/>
          </a:stretch>
        </p:blipFill>
        <p:spPr>
          <a:xfrm>
            <a:off x="2541679" y="1279264"/>
            <a:ext cx="866919" cy="854336"/>
          </a:xfrm>
          <a:prstGeom prst="rect">
            <a:avLst/>
          </a:prstGeom>
        </p:spPr>
      </p:pic>
      <p:pic>
        <p:nvPicPr>
          <p:cNvPr id="54" name="Picture 53"/>
          <p:cNvPicPr/>
          <p:nvPr/>
        </p:nvPicPr>
        <p:blipFill>
          <a:blip r:embed="rId11" cstate="print">
            <a:extLst>
              <a:ext uri="{28A0092B-C50C-407E-A947-70E740481C1C}">
                <a14:useLocalDpi xmlns:a14="http://schemas.microsoft.com/office/drawing/2010/main" val="0"/>
              </a:ext>
            </a:extLst>
          </a:blip>
          <a:stretch>
            <a:fillRect/>
          </a:stretch>
        </p:blipFill>
        <p:spPr>
          <a:xfrm>
            <a:off x="4645813" y="1279264"/>
            <a:ext cx="866919" cy="854336"/>
          </a:xfrm>
          <a:prstGeom prst="rect">
            <a:avLst/>
          </a:prstGeom>
        </p:spPr>
      </p:pic>
      <p:pic>
        <p:nvPicPr>
          <p:cNvPr id="55" name="Picture 54"/>
          <p:cNvPicPr>
            <a:picLocks noChangeAspect="1"/>
          </p:cNvPicPr>
          <p:nvPr/>
        </p:nvPicPr>
        <p:blipFill rotWithShape="1">
          <a:blip r:embed="rId12" cstate="print">
            <a:extLst>
              <a:ext uri="{28A0092B-C50C-407E-A947-70E740481C1C}">
                <a14:useLocalDpi xmlns:a14="http://schemas.microsoft.com/office/drawing/2010/main" val="0"/>
              </a:ext>
            </a:extLst>
          </a:blip>
          <a:srcRect b="17543"/>
          <a:stretch/>
        </p:blipFill>
        <p:spPr>
          <a:xfrm>
            <a:off x="6834142" y="1022016"/>
            <a:ext cx="834292" cy="859910"/>
          </a:xfrm>
          <a:prstGeom prst="rect">
            <a:avLst/>
          </a:prstGeom>
        </p:spPr>
      </p:pic>
      <p:pic>
        <p:nvPicPr>
          <p:cNvPr id="57" name="Picture 56" descr="Mary Keller"/>
          <p:cNvPicPr/>
          <p:nvPr/>
        </p:nvPicPr>
        <p:blipFill>
          <a:blip r:embed="rId13">
            <a:extLst>
              <a:ext uri="{28A0092B-C50C-407E-A947-70E740481C1C}">
                <a14:useLocalDpi xmlns:a14="http://schemas.microsoft.com/office/drawing/2010/main" val="0"/>
              </a:ext>
            </a:extLst>
          </a:blip>
          <a:srcRect/>
          <a:stretch>
            <a:fillRect/>
          </a:stretch>
        </p:blipFill>
        <p:spPr bwMode="auto">
          <a:xfrm>
            <a:off x="450655" y="3944453"/>
            <a:ext cx="832751" cy="856147"/>
          </a:xfrm>
          <a:prstGeom prst="rect">
            <a:avLst/>
          </a:prstGeom>
          <a:noFill/>
          <a:ln>
            <a:noFill/>
          </a:ln>
        </p:spPr>
      </p:pic>
      <p:pic>
        <p:nvPicPr>
          <p:cNvPr id="58" name="Picture 57" descr="Mary Keller"/>
          <p:cNvPicPr/>
          <p:nvPr/>
        </p:nvPicPr>
        <p:blipFill>
          <a:blip r:embed="rId13">
            <a:extLst>
              <a:ext uri="{28A0092B-C50C-407E-A947-70E740481C1C}">
                <a14:useLocalDpi xmlns:a14="http://schemas.microsoft.com/office/drawing/2010/main" val="0"/>
              </a:ext>
            </a:extLst>
          </a:blip>
          <a:srcRect/>
          <a:stretch>
            <a:fillRect/>
          </a:stretch>
        </p:blipFill>
        <p:spPr bwMode="auto">
          <a:xfrm>
            <a:off x="6872412" y="3487253"/>
            <a:ext cx="832751" cy="856147"/>
          </a:xfrm>
          <a:prstGeom prst="rect">
            <a:avLst/>
          </a:prstGeom>
          <a:noFill/>
          <a:ln>
            <a:noFill/>
          </a:ln>
        </p:spPr>
      </p:pic>
      <p:pic>
        <p:nvPicPr>
          <p:cNvPr id="59" name="Picture 58"/>
          <p:cNvPicPr/>
          <p:nvPr/>
        </p:nvPicPr>
        <p:blipFill rotWithShape="1">
          <a:blip r:embed="rId14" cstate="print">
            <a:extLst>
              <a:ext uri="{28A0092B-C50C-407E-A947-70E740481C1C}">
                <a14:useLocalDpi xmlns:a14="http://schemas.microsoft.com/office/drawing/2010/main" val="0"/>
              </a:ext>
            </a:extLst>
          </a:blip>
          <a:srcRect b="17122"/>
          <a:stretch/>
        </p:blipFill>
        <p:spPr>
          <a:xfrm>
            <a:off x="7835738" y="3469705"/>
            <a:ext cx="859464" cy="872838"/>
          </a:xfrm>
          <a:prstGeom prst="rect">
            <a:avLst/>
          </a:prstGeom>
        </p:spPr>
      </p:pic>
      <p:pic>
        <p:nvPicPr>
          <p:cNvPr id="60" name="Picture 59"/>
          <p:cNvPicPr>
            <a:picLocks noChangeAspect="1"/>
          </p:cNvPicPr>
          <p:nvPr/>
        </p:nvPicPr>
        <p:blipFill rotWithShape="1">
          <a:blip r:embed="rId12" cstate="print">
            <a:extLst>
              <a:ext uri="{28A0092B-C50C-407E-A947-70E740481C1C}">
                <a14:useLocalDpi xmlns:a14="http://schemas.microsoft.com/office/drawing/2010/main" val="0"/>
              </a:ext>
            </a:extLst>
          </a:blip>
          <a:srcRect b="17543"/>
          <a:stretch/>
        </p:blipFill>
        <p:spPr>
          <a:xfrm>
            <a:off x="2512758" y="3940690"/>
            <a:ext cx="834292" cy="859910"/>
          </a:xfrm>
          <a:prstGeom prst="rect">
            <a:avLst/>
          </a:prstGeom>
        </p:spPr>
      </p:pic>
      <p:pic>
        <p:nvPicPr>
          <p:cNvPr id="61" name="Picture 60"/>
          <p:cNvPicPr/>
          <p:nvPr/>
        </p:nvPicPr>
        <p:blipFill rotWithShape="1">
          <a:blip r:embed="rId14" cstate="print">
            <a:extLst>
              <a:ext uri="{28A0092B-C50C-407E-A947-70E740481C1C}">
                <a14:useLocalDpi xmlns:a14="http://schemas.microsoft.com/office/drawing/2010/main" val="0"/>
              </a:ext>
            </a:extLst>
          </a:blip>
          <a:srcRect b="17122"/>
          <a:stretch/>
        </p:blipFill>
        <p:spPr>
          <a:xfrm>
            <a:off x="1436656" y="3927762"/>
            <a:ext cx="797197" cy="872838"/>
          </a:xfrm>
          <a:prstGeom prst="rect">
            <a:avLst/>
          </a:prstGeom>
        </p:spPr>
      </p:pic>
      <p:pic>
        <p:nvPicPr>
          <p:cNvPr id="62" name="Picture 61"/>
          <p:cNvPicPr>
            <a:picLocks noChangeAspect="1"/>
          </p:cNvPicPr>
          <p:nvPr/>
        </p:nvPicPr>
        <p:blipFill rotWithShape="1">
          <a:blip r:embed="rId15" cstate="print">
            <a:extLst>
              <a:ext uri="{28A0092B-C50C-407E-A947-70E740481C1C}">
                <a14:useLocalDpi xmlns:a14="http://schemas.microsoft.com/office/drawing/2010/main" val="0"/>
              </a:ext>
            </a:extLst>
          </a:blip>
          <a:srcRect r="16443" b="22053"/>
          <a:stretch/>
        </p:blipFill>
        <p:spPr>
          <a:xfrm>
            <a:off x="369690" y="2260057"/>
            <a:ext cx="835560" cy="864143"/>
          </a:xfrm>
          <a:prstGeom prst="rect">
            <a:avLst/>
          </a:prstGeom>
        </p:spPr>
      </p:pic>
      <p:pic>
        <p:nvPicPr>
          <p:cNvPr id="63" name="Picture 62"/>
          <p:cNvPicPr>
            <a:picLocks noChangeAspect="1"/>
          </p:cNvPicPr>
          <p:nvPr/>
        </p:nvPicPr>
        <p:blipFill rotWithShape="1">
          <a:blip r:embed="rId16" cstate="print">
            <a:extLst>
              <a:ext uri="{28A0092B-C50C-407E-A947-70E740481C1C}">
                <a14:useLocalDpi xmlns:a14="http://schemas.microsoft.com/office/drawing/2010/main" val="0"/>
              </a:ext>
            </a:extLst>
          </a:blip>
          <a:srcRect l="226" t="-1334" r="26441" b="23080"/>
          <a:stretch/>
        </p:blipFill>
        <p:spPr>
          <a:xfrm>
            <a:off x="1377849" y="2271458"/>
            <a:ext cx="820830" cy="852742"/>
          </a:xfrm>
          <a:prstGeom prst="rect">
            <a:avLst/>
          </a:prstGeom>
        </p:spPr>
      </p:pic>
      <p:pic>
        <p:nvPicPr>
          <p:cNvPr id="64" name="Picture 63"/>
          <p:cNvPicPr>
            <a:picLocks noChangeAspect="1"/>
          </p:cNvPicPr>
          <p:nvPr/>
        </p:nvPicPr>
        <p:blipFill rotWithShape="1">
          <a:blip r:embed="rId17" cstate="print">
            <a:extLst>
              <a:ext uri="{28A0092B-C50C-407E-A947-70E740481C1C}">
                <a14:useLocalDpi xmlns:a14="http://schemas.microsoft.com/office/drawing/2010/main" val="0"/>
              </a:ext>
            </a:extLst>
          </a:blip>
          <a:srcRect l="17783" t="3879" r="10124" b="7679"/>
          <a:stretch/>
        </p:blipFill>
        <p:spPr>
          <a:xfrm>
            <a:off x="3063271" y="2271458"/>
            <a:ext cx="808748" cy="852742"/>
          </a:xfrm>
          <a:prstGeom prst="rect">
            <a:avLst/>
          </a:prstGeom>
        </p:spPr>
      </p:pic>
      <p:pic>
        <p:nvPicPr>
          <p:cNvPr id="65" name="Picture 64"/>
          <p:cNvPicPr>
            <a:picLocks noChangeAspect="1"/>
          </p:cNvPicPr>
          <p:nvPr/>
        </p:nvPicPr>
        <p:blipFill rotWithShape="1">
          <a:blip r:embed="rId18" cstate="print">
            <a:extLst>
              <a:ext uri="{28A0092B-C50C-407E-A947-70E740481C1C}">
                <a14:useLocalDpi xmlns:a14="http://schemas.microsoft.com/office/drawing/2010/main" val="0"/>
              </a:ext>
            </a:extLst>
          </a:blip>
          <a:srcRect l="25959" b="16207"/>
          <a:stretch/>
        </p:blipFill>
        <p:spPr>
          <a:xfrm>
            <a:off x="5197734" y="2281724"/>
            <a:ext cx="838795" cy="842476"/>
          </a:xfrm>
          <a:prstGeom prst="rect">
            <a:avLst/>
          </a:prstGeom>
        </p:spPr>
      </p:pic>
      <p:pic>
        <p:nvPicPr>
          <p:cNvPr id="66" name="Picture 65"/>
          <p:cNvPicPr>
            <a:picLocks noChangeAspect="1"/>
          </p:cNvPicPr>
          <p:nvPr/>
        </p:nvPicPr>
        <p:blipFill rotWithShape="1">
          <a:blip r:embed="rId19" cstate="print">
            <a:extLst>
              <a:ext uri="{28A0092B-C50C-407E-A947-70E740481C1C}">
                <a14:useLocalDpi xmlns:a14="http://schemas.microsoft.com/office/drawing/2010/main" val="0"/>
              </a:ext>
            </a:extLst>
          </a:blip>
          <a:srcRect b="21380"/>
          <a:stretch/>
        </p:blipFill>
        <p:spPr>
          <a:xfrm>
            <a:off x="6848685" y="2010451"/>
            <a:ext cx="819749" cy="848973"/>
          </a:xfrm>
          <a:prstGeom prst="rect">
            <a:avLst/>
          </a:prstGeom>
        </p:spPr>
      </p:pic>
      <p:pic>
        <p:nvPicPr>
          <p:cNvPr id="67" name="Picture 66"/>
          <p:cNvPicPr>
            <a:picLocks noChangeAspect="1"/>
          </p:cNvPicPr>
          <p:nvPr/>
        </p:nvPicPr>
        <p:blipFill rotWithShape="1">
          <a:blip r:embed="rId20" cstate="print">
            <a:extLst>
              <a:ext uri="{28A0092B-C50C-407E-A947-70E740481C1C}">
                <a14:useLocalDpi xmlns:a14="http://schemas.microsoft.com/office/drawing/2010/main" val="0"/>
              </a:ext>
            </a:extLst>
          </a:blip>
          <a:srcRect b="71756"/>
          <a:stretch/>
        </p:blipFill>
        <p:spPr>
          <a:xfrm>
            <a:off x="7823225" y="2043380"/>
            <a:ext cx="822224" cy="816988"/>
          </a:xfrm>
          <a:prstGeom prst="rect">
            <a:avLst/>
          </a:prstGeom>
        </p:spPr>
      </p:pic>
      <p:pic>
        <p:nvPicPr>
          <p:cNvPr id="68" name="Picture 67"/>
          <p:cNvPicPr>
            <a:picLocks noChangeAspect="1"/>
          </p:cNvPicPr>
          <p:nvPr/>
        </p:nvPicPr>
        <p:blipFill rotWithShape="1">
          <a:blip r:embed="rId21" cstate="print">
            <a:extLst>
              <a:ext uri="{28A0092B-C50C-407E-A947-70E740481C1C}">
                <a14:useLocalDpi xmlns:a14="http://schemas.microsoft.com/office/drawing/2010/main" val="0"/>
              </a:ext>
            </a:extLst>
          </a:blip>
          <a:srcRect l="16757" t="11545" r="-507" b="28104"/>
          <a:stretch/>
        </p:blipFill>
        <p:spPr>
          <a:xfrm>
            <a:off x="436665" y="4946803"/>
            <a:ext cx="825439" cy="844397"/>
          </a:xfrm>
          <a:prstGeom prst="rect">
            <a:avLst/>
          </a:prstGeom>
        </p:spPr>
      </p:pic>
      <p:pic>
        <p:nvPicPr>
          <p:cNvPr id="69" name="Picture 68"/>
          <p:cNvPicPr>
            <a:picLocks noChangeAspect="1"/>
          </p:cNvPicPr>
          <p:nvPr/>
        </p:nvPicPr>
        <p:blipFill rotWithShape="1">
          <a:blip r:embed="rId22" cstate="print">
            <a:extLst>
              <a:ext uri="{28A0092B-C50C-407E-A947-70E740481C1C}">
                <a14:useLocalDpi xmlns:a14="http://schemas.microsoft.com/office/drawing/2010/main" val="0"/>
              </a:ext>
            </a:extLst>
          </a:blip>
          <a:srcRect b="27342"/>
          <a:stretch/>
        </p:blipFill>
        <p:spPr>
          <a:xfrm>
            <a:off x="1409346" y="4946803"/>
            <a:ext cx="851816" cy="844397"/>
          </a:xfrm>
          <a:prstGeom prst="rect">
            <a:avLst/>
          </a:prstGeom>
        </p:spPr>
      </p:pic>
      <p:pic>
        <p:nvPicPr>
          <p:cNvPr id="70" name="Picture 69"/>
          <p:cNvPicPr>
            <a:picLocks noChangeAspect="1"/>
          </p:cNvPicPr>
          <p:nvPr/>
        </p:nvPicPr>
        <p:blipFill rotWithShape="1">
          <a:blip r:embed="rId23" cstate="print">
            <a:extLst>
              <a:ext uri="{28A0092B-C50C-407E-A947-70E740481C1C}">
                <a14:useLocalDpi xmlns:a14="http://schemas.microsoft.com/office/drawing/2010/main" val="0"/>
              </a:ext>
            </a:extLst>
          </a:blip>
          <a:srcRect l="8074" r="11850" b="53223"/>
          <a:stretch/>
        </p:blipFill>
        <p:spPr>
          <a:xfrm>
            <a:off x="5109224" y="4935848"/>
            <a:ext cx="851816" cy="855352"/>
          </a:xfrm>
          <a:prstGeom prst="rect">
            <a:avLst/>
          </a:prstGeom>
        </p:spPr>
      </p:pic>
      <p:pic>
        <p:nvPicPr>
          <p:cNvPr id="71" name="Picture 70"/>
          <p:cNvPicPr>
            <a:picLocks noChangeAspect="1"/>
          </p:cNvPicPr>
          <p:nvPr/>
        </p:nvPicPr>
        <p:blipFill rotWithShape="1">
          <a:blip r:embed="rId24" cstate="print">
            <a:extLst>
              <a:ext uri="{28A0092B-C50C-407E-A947-70E740481C1C}">
                <a14:useLocalDpi xmlns:a14="http://schemas.microsoft.com/office/drawing/2010/main" val="0"/>
              </a:ext>
            </a:extLst>
          </a:blip>
          <a:srcRect l="30833" t="23908" r="14828" b="2989"/>
          <a:stretch/>
        </p:blipFill>
        <p:spPr>
          <a:xfrm>
            <a:off x="6823315" y="4472568"/>
            <a:ext cx="842410" cy="861432"/>
          </a:xfrm>
          <a:prstGeom prst="rect">
            <a:avLst/>
          </a:prstGeom>
        </p:spPr>
      </p:pic>
      <p:pic>
        <p:nvPicPr>
          <p:cNvPr id="72" name="Picture 71"/>
          <p:cNvPicPr>
            <a:picLocks noChangeAspect="1"/>
          </p:cNvPicPr>
          <p:nvPr/>
        </p:nvPicPr>
        <p:blipFill>
          <a:blip r:embed="rId25"/>
          <a:stretch>
            <a:fillRect/>
          </a:stretch>
        </p:blipFill>
        <p:spPr>
          <a:xfrm>
            <a:off x="7854308" y="4474063"/>
            <a:ext cx="840894" cy="859937"/>
          </a:xfrm>
          <a:prstGeom prst="rect">
            <a:avLst/>
          </a:prstGeom>
        </p:spPr>
      </p:pic>
      <p:pic>
        <p:nvPicPr>
          <p:cNvPr id="1032" name="Picture 8" descr="https://scontent.xx.fbcdn.net/hphotos-xpa1/v/t1.0-9/12191994_10205058790857207_3026576400682874053_n.jpg?oh=668a86968d7129e2c5a5310691fa5086&amp;oe=57692CED"/>
          <p:cNvPicPr>
            <a:picLocks noChangeAspect="1" noChangeArrowheads="1"/>
          </p:cNvPicPr>
          <p:nvPr/>
        </p:nvPicPr>
        <p:blipFill rotWithShape="1">
          <a:blip r:embed="rId26" cstate="print">
            <a:extLst>
              <a:ext uri="{28A0092B-C50C-407E-A947-70E740481C1C}">
                <a14:useLocalDpi xmlns:a14="http://schemas.microsoft.com/office/drawing/2010/main" val="0"/>
              </a:ext>
            </a:extLst>
          </a:blip>
          <a:srcRect l="26195" t="8712" r="50977" b="64263"/>
          <a:stretch/>
        </p:blipFill>
        <p:spPr bwMode="auto">
          <a:xfrm>
            <a:off x="8221901" y="5479279"/>
            <a:ext cx="883842" cy="829762"/>
          </a:xfrm>
          <a:prstGeom prst="rect">
            <a:avLst/>
          </a:prstGeom>
          <a:noFill/>
          <a:extLst>
            <a:ext uri="{909E8E84-426E-40DD-AFC4-6F175D3DCCD1}">
              <a14:hiddenFill xmlns:a14="http://schemas.microsoft.com/office/drawing/2010/main">
                <a:solidFill>
                  <a:srgbClr val="FFFFFF"/>
                </a:solidFill>
              </a14:hiddenFill>
            </a:ext>
          </a:extLst>
        </p:spPr>
      </p:pic>
      <p:sp>
        <p:nvSpPr>
          <p:cNvPr id="76" name="TextBox 75"/>
          <p:cNvSpPr txBox="1"/>
          <p:nvPr/>
        </p:nvSpPr>
        <p:spPr>
          <a:xfrm>
            <a:off x="2767295" y="3426023"/>
            <a:ext cx="1323104" cy="523220"/>
          </a:xfrm>
          <a:prstGeom prst="rect">
            <a:avLst/>
          </a:prstGeom>
          <a:noFill/>
        </p:spPr>
        <p:txBody>
          <a:bodyPr wrap="square" rtlCol="0">
            <a:spAutoFit/>
          </a:bodyPr>
          <a:lstStyle/>
          <a:p>
            <a:pPr algn="ctr"/>
            <a:r>
              <a:rPr lang="en-US" sz="1400" i="1" dirty="0">
                <a:solidFill>
                  <a:schemeClr val="accent1">
                    <a:lumMod val="50000"/>
                  </a:schemeClr>
                </a:solidFill>
              </a:rPr>
              <a:t>Region 6</a:t>
            </a:r>
          </a:p>
          <a:p>
            <a:pPr algn="ctr"/>
            <a:r>
              <a:rPr lang="en-US" sz="1400" i="1" dirty="0">
                <a:solidFill>
                  <a:schemeClr val="accent1">
                    <a:lumMod val="50000"/>
                  </a:schemeClr>
                </a:solidFill>
              </a:rPr>
              <a:t>Midwest US</a:t>
            </a:r>
          </a:p>
        </p:txBody>
      </p:sp>
    </p:spTree>
    <p:extLst>
      <p:ext uri="{BB962C8B-B14F-4D97-AF65-F5344CB8AC3E}">
        <p14:creationId xmlns:p14="http://schemas.microsoft.com/office/powerpoint/2010/main" val="28300326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lides_LIM_teal">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Slides_LIM_teal</Template>
  <TotalTime>2779</TotalTime>
  <Words>1586</Words>
  <Application>Microsoft Office PowerPoint</Application>
  <PresentationFormat>On-screen Show (4:3)</PresentationFormat>
  <Paragraphs>205</Paragraphs>
  <Slides>27</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ＭＳ Ｐゴシック</vt:lpstr>
      <vt:lpstr>SimSun</vt:lpstr>
      <vt:lpstr>Arial</vt:lpstr>
      <vt:lpstr>Calibri</vt:lpstr>
      <vt:lpstr>Times</vt:lpstr>
      <vt:lpstr>Times New Roman</vt:lpstr>
      <vt:lpstr>Slides_LIM_teal</vt:lpstr>
      <vt:lpstr>Region 14</vt:lpstr>
      <vt:lpstr>Agenda </vt:lpstr>
      <vt:lpstr>PowerPoint Presentation</vt:lpstr>
      <vt:lpstr>PowerPoint Presentation</vt:lpstr>
      <vt:lpstr>PowerPoint Presentation</vt:lpstr>
      <vt:lpstr>PowerPoint Presentation</vt:lpstr>
      <vt:lpstr>PowerPoint Presentation</vt:lpstr>
      <vt:lpstr>LIVPM Jan 2016</vt:lpstr>
      <vt:lpstr>North America</vt:lpstr>
      <vt:lpstr>PowerPoint Presentation</vt:lpstr>
      <vt:lpstr>Region 14 – 24 Chapters across Southeast NA and Caribbean</vt:lpstr>
      <vt:lpstr>PowerPoint Presentation</vt:lpstr>
      <vt:lpstr>PMI Board Support </vt:lpstr>
      <vt:lpstr>Board Volunteer Advisory Committee</vt:lpstr>
      <vt:lpstr>Nominating Committee</vt:lpstr>
      <vt:lpstr>Ethics Review Committee (ERC)</vt:lpstr>
      <vt:lpstr>Member Advisory Groups (MAGs) </vt:lpstr>
      <vt:lpstr>Academic Member Advisory Group</vt:lpstr>
      <vt:lpstr>Chapter Member Advisory Group (CMAG)</vt:lpstr>
      <vt:lpstr>Professional Awards Member Advisory Group</vt:lpstr>
      <vt:lpstr>Standards Member Advisory Group</vt:lpstr>
      <vt:lpstr>Social Media Advisory (SMAG)</vt:lpstr>
      <vt:lpstr>Technology Advisory Group (Tech MAG)</vt:lpstr>
      <vt:lpstr>REP Advisory (REP AG)</vt:lpstr>
      <vt:lpstr>Other Volunteer Opportunities</vt:lpstr>
      <vt:lpstr>PMI Upcoming Events</vt:lpstr>
      <vt:lpstr>Q&amp;A  Contact: James.Devine@mentor.pmi.org Joseph.Paschall@mentor.pmi.org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 Meeting Template Maximum 2 Lines, Arial 28pt bold</dc:title>
  <dc:creator>Jim Devine</dc:creator>
  <cp:lastModifiedBy>Larry Smith</cp:lastModifiedBy>
  <cp:revision>117</cp:revision>
  <cp:lastPrinted>2014-06-16T19:05:47Z</cp:lastPrinted>
  <dcterms:created xsi:type="dcterms:W3CDTF">2014-06-12T11:53:04Z</dcterms:created>
  <dcterms:modified xsi:type="dcterms:W3CDTF">2016-08-12T14:57:03Z</dcterms:modified>
</cp:coreProperties>
</file>